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343" r:id="rId3"/>
    <p:sldId id="321" r:id="rId4"/>
    <p:sldId id="336" r:id="rId5"/>
    <p:sldId id="405" r:id="rId6"/>
    <p:sldId id="328" r:id="rId7"/>
    <p:sldId id="390" r:id="rId8"/>
    <p:sldId id="332" r:id="rId9"/>
    <p:sldId id="351" r:id="rId10"/>
    <p:sldId id="391" r:id="rId11"/>
    <p:sldId id="350" r:id="rId12"/>
    <p:sldId id="334" r:id="rId13"/>
    <p:sldId id="333" r:id="rId14"/>
    <p:sldId id="335" r:id="rId15"/>
    <p:sldId id="331" r:id="rId16"/>
    <p:sldId id="352" r:id="rId17"/>
    <p:sldId id="413" r:id="rId18"/>
    <p:sldId id="415" r:id="rId19"/>
    <p:sldId id="401" r:id="rId20"/>
    <p:sldId id="406" r:id="rId21"/>
    <p:sldId id="412" r:id="rId22"/>
    <p:sldId id="409" r:id="rId23"/>
    <p:sldId id="408" r:id="rId24"/>
    <p:sldId id="410" r:id="rId25"/>
    <p:sldId id="411" r:id="rId26"/>
    <p:sldId id="403" r:id="rId27"/>
    <p:sldId id="404" r:id="rId28"/>
    <p:sldId id="407" r:id="rId29"/>
    <p:sldId id="398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99FF"/>
    <a:srgbClr val="99CC00"/>
    <a:srgbClr val="4E8741"/>
    <a:srgbClr val="60A650"/>
    <a:srgbClr val="5CB244"/>
    <a:srgbClr val="FF0066"/>
    <a:srgbClr val="993366"/>
    <a:srgbClr val="D6009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50" autoAdjust="0"/>
  </p:normalViewPr>
  <p:slideViewPr>
    <p:cSldViewPr>
      <p:cViewPr varScale="1">
        <p:scale>
          <a:sx n="82" d="100"/>
          <a:sy n="82" d="100"/>
        </p:scale>
        <p:origin x="7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35B05A-64E1-4818-8D16-091B128BBC8D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63FF73-EC0D-4A15-B5AE-68C0546D12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914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970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8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6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6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6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6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6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50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39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6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099B29-0428-4A88-20EA-A0176A1A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>
            <a:extLst>
              <a:ext uri="{FF2B5EF4-FFF2-40B4-BE49-F238E27FC236}">
                <a16:creationId xmlns:a16="http://schemas.microsoft.com/office/drawing/2014/main" id="{ACFF57E8-F887-5EE7-CD70-4A116CC6C57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>
            <a:extLst>
              <a:ext uri="{FF2B5EF4-FFF2-40B4-BE49-F238E27FC236}">
                <a16:creationId xmlns:a16="http://schemas.microsoft.com/office/drawing/2014/main" id="{8553D3E6-69E4-8711-C8AD-0C9B2AD763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6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8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2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39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6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BA87-9219-45A0-9496-8EB15F98A129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92D8-D0B7-4B77-9D57-96798DF08E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87DF-0CBD-4653-A5C9-DE42D670D2CA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D33FF-3033-47C5-B65C-D48B36DDBE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7B2E1-F5BC-4D58-BC88-A36F430296A9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8455-E980-4477-B096-EDF74CAF97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B50D-3EF2-42BD-84FF-F2AFAA1FC950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A57D9-7028-42D6-BD69-B0CB9F2513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4C23-CF83-48D7-B8B6-7B9E09C457A7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A107-1CF1-41C5-A195-7F360645F4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12E5-F5A9-4A93-B452-75334760864F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3E46-9E54-4AAC-B66B-ECCBAD69E0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8D72-12FD-4A95-B604-D4C915202D52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077F-47A4-4F09-8998-13C97F0E79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B0E1-7823-413C-A64E-B786AF2FB7E1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B2F3-606D-42E3-9BB3-9713838D6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1F55A-EB6F-468E-B7AF-67EA3477C723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5641-2DFD-464E-9C3F-F21298505B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03B0-0647-4D95-9E16-D88E41C0FD3A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EC9B-F456-4805-B0E8-EF54817366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BE2D-9C8A-40EC-B2CA-13998294599E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1DE5-3E09-44AE-8E04-1BE80F9B5A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B5110B-7AC8-4EF3-8B18-1151FE6DB047}" type="datetimeFigureOut">
              <a:rPr lang="pt-BR"/>
              <a:pPr>
                <a:defRPr/>
              </a:pPr>
              <a:t>18/11/2025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AAF4E3-FA26-418E-812A-EDC1372C50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2"/>
          <p:cNvSpPr txBox="1">
            <a:spLocks noChangeArrowheads="1"/>
          </p:cNvSpPr>
          <p:nvPr/>
        </p:nvSpPr>
        <p:spPr bwMode="auto">
          <a:xfrm>
            <a:off x="1228663" y="309044"/>
            <a:ext cx="6470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Instituto Legislativo Brasileiro - ILB</a:t>
            </a: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0" y="1700809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Interlegis</a:t>
            </a:r>
          </a:p>
          <a:p>
            <a:pPr algn="ctr">
              <a:defRPr/>
            </a:pP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Programa de Modernização do Legislativo Brasileiro</a:t>
            </a:r>
          </a:p>
          <a:p>
            <a:pPr algn="ctr">
              <a:defRPr/>
            </a:pP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584" y="38610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Sistema de Apoio ao Processo Legislativo - SAPL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29622" y="332656"/>
            <a:ext cx="421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- Sessão Plenária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6026015" y="2952654"/>
            <a:ext cx="79208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7740352" cy="5400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48064" y="2276872"/>
            <a:ext cx="302433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62" y="3645024"/>
            <a:ext cx="5111271" cy="2510303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9" name="Conector de seta reta 8"/>
          <p:cNvCxnSpPr/>
          <p:nvPr/>
        </p:nvCxnSpPr>
        <p:spPr>
          <a:xfrm flipH="1">
            <a:off x="1475656" y="3132674"/>
            <a:ext cx="4176464" cy="13044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309630" y="321197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Link para os votos dos vereadores</a:t>
            </a:r>
          </a:p>
        </p:txBody>
      </p:sp>
    </p:spTree>
    <p:extLst>
      <p:ext uri="{BB962C8B-B14F-4D97-AF65-F5344CB8AC3E}">
        <p14:creationId xmlns:p14="http://schemas.microsoft.com/office/powerpoint/2010/main" val="31674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79712" y="3068960"/>
            <a:ext cx="5955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Votação Eletrônico</a:t>
            </a:r>
          </a:p>
        </p:txBody>
      </p:sp>
    </p:spTree>
    <p:extLst>
      <p:ext uri="{BB962C8B-B14F-4D97-AF65-F5344CB8AC3E}">
        <p14:creationId xmlns:p14="http://schemas.microsoft.com/office/powerpoint/2010/main" val="2031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468052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58444" y="332656"/>
            <a:ext cx="555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Tela de votação do parlamentar</a:t>
            </a:r>
          </a:p>
        </p:txBody>
      </p:sp>
      <p:sp>
        <p:nvSpPr>
          <p:cNvPr id="2" name="Retângulo 1"/>
          <p:cNvSpPr/>
          <p:nvPr/>
        </p:nvSpPr>
        <p:spPr>
          <a:xfrm>
            <a:off x="2915816" y="2636912"/>
            <a:ext cx="3312368" cy="31683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685828" y="332656"/>
            <a:ext cx="3098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Painel Eletrônico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1" y="1196752"/>
            <a:ext cx="907010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014442" y="332656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Cronômetros</a:t>
            </a:r>
          </a:p>
        </p:txBody>
      </p:sp>
    </p:spTree>
    <p:extLst>
      <p:ext uri="{BB962C8B-B14F-4D97-AF65-F5344CB8AC3E}">
        <p14:creationId xmlns:p14="http://schemas.microsoft.com/office/powerpoint/2010/main" val="2031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10" y="1268760"/>
            <a:ext cx="8091438" cy="485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926535" y="332656"/>
            <a:ext cx="6617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Armazenamento de Normas Jurídicas</a:t>
            </a:r>
          </a:p>
        </p:txBody>
      </p:sp>
    </p:spTree>
    <p:extLst>
      <p:ext uri="{BB962C8B-B14F-4D97-AF65-F5344CB8AC3E}">
        <p14:creationId xmlns:p14="http://schemas.microsoft.com/office/powerpoint/2010/main" val="2031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55776" y="126004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Normas Compiladas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29508"/>
            <a:ext cx="8064896" cy="433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A4B1CD5-2E57-4995-949D-AF3F6750666F}"/>
              </a:ext>
            </a:extLst>
          </p:cNvPr>
          <p:cNvSpPr txBox="1"/>
          <p:nvPr/>
        </p:nvSpPr>
        <p:spPr>
          <a:xfrm>
            <a:off x="1619672" y="1844824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oficinas.interlegis.leg.br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19B042-F2FB-F22D-1F8C-31B3C555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2708920"/>
            <a:ext cx="8856984" cy="2845542"/>
          </a:xfrm>
          <a:prstGeom prst="rect">
            <a:avLst/>
          </a:prstGeom>
        </p:spPr>
      </p:pic>
      <p:sp>
        <p:nvSpPr>
          <p:cNvPr id="7" name="Seta para cima 7">
            <a:extLst>
              <a:ext uri="{FF2B5EF4-FFF2-40B4-BE49-F238E27FC236}">
                <a16:creationId xmlns:a16="http://schemas.microsoft.com/office/drawing/2014/main" id="{DF6E10E5-0B29-65FD-AA93-C6DF63B31C94}"/>
              </a:ext>
            </a:extLst>
          </p:cNvPr>
          <p:cNvSpPr/>
          <p:nvPr/>
        </p:nvSpPr>
        <p:spPr>
          <a:xfrm rot="5400000">
            <a:off x="7005604" y="4523788"/>
            <a:ext cx="513586" cy="628267"/>
          </a:xfrm>
          <a:prstGeom prst="upArrow">
            <a:avLst>
              <a:gd name="adj1" fmla="val 50000"/>
              <a:gd name="adj2" fmla="val 43228"/>
            </a:avLst>
          </a:prstGeom>
          <a:solidFill>
            <a:srgbClr val="C00000"/>
          </a:solidFill>
          <a:ln w="9525" cap="flat" cmpd="sng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200" kern="5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124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8437CF6-3435-0206-6701-446CFF9BC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6" y="2004813"/>
            <a:ext cx="7897327" cy="2848373"/>
          </a:xfrm>
          <a:prstGeom prst="rect">
            <a:avLst/>
          </a:prstGeom>
        </p:spPr>
      </p:pic>
      <p:sp>
        <p:nvSpPr>
          <p:cNvPr id="3" name="Seta para cima 7">
            <a:extLst>
              <a:ext uri="{FF2B5EF4-FFF2-40B4-BE49-F238E27FC236}">
                <a16:creationId xmlns:a16="http://schemas.microsoft.com/office/drawing/2014/main" id="{EBDBFEF5-7199-AF11-A764-1EC4AEF1429E}"/>
              </a:ext>
            </a:extLst>
          </p:cNvPr>
          <p:cNvSpPr/>
          <p:nvPr/>
        </p:nvSpPr>
        <p:spPr>
          <a:xfrm rot="5400000">
            <a:off x="164844" y="2651580"/>
            <a:ext cx="513586" cy="628267"/>
          </a:xfrm>
          <a:prstGeom prst="upArrow">
            <a:avLst>
              <a:gd name="adj1" fmla="val 50000"/>
              <a:gd name="adj2" fmla="val 43228"/>
            </a:avLst>
          </a:prstGeom>
          <a:solidFill>
            <a:srgbClr val="C00000"/>
          </a:solidFill>
          <a:ln w="9525" cap="flat" cmpd="sng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200" kern="5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44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F6D22C6-878E-39F5-BD0C-5C7AD2F68451}"/>
              </a:ext>
            </a:extLst>
          </p:cNvPr>
          <p:cNvSpPr txBox="1"/>
          <p:nvPr/>
        </p:nvSpPr>
        <p:spPr>
          <a:xfrm>
            <a:off x="900161" y="1988840"/>
            <a:ext cx="7343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Sapl</a:t>
            </a:r>
            <a:r>
              <a:rPr lang="pt-BR" sz="4000" b="1" dirty="0">
                <a:solidFill>
                  <a:srgbClr val="FFFF00"/>
                </a:solidFill>
              </a:rPr>
              <a:t>xxx</a:t>
            </a:r>
            <a:r>
              <a:rPr lang="pt-BR" sz="4000" dirty="0">
                <a:solidFill>
                  <a:schemeClr val="bg1"/>
                </a:solidFill>
              </a:rPr>
              <a:t>.cursos.interlegis.leg.br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3EE7C6D7-3480-206F-BBE4-105DC996DB21}"/>
              </a:ext>
            </a:extLst>
          </p:cNvPr>
          <p:cNvSpPr txBox="1">
            <a:spLocks/>
          </p:cNvSpPr>
          <p:nvPr/>
        </p:nvSpPr>
        <p:spPr>
          <a:xfrm>
            <a:off x="2516767" y="3450189"/>
            <a:ext cx="7397054" cy="1596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4000" dirty="0">
                <a:solidFill>
                  <a:schemeClr val="bg1"/>
                </a:solidFill>
              </a:rPr>
              <a:t>USUÁRIO: </a:t>
            </a:r>
            <a:r>
              <a:rPr lang="pt-BR" sz="4000" dirty="0">
                <a:solidFill>
                  <a:srgbClr val="FFFF00"/>
                </a:solidFill>
              </a:rPr>
              <a:t>admin</a:t>
            </a:r>
          </a:p>
          <a:p>
            <a:pPr marL="0" indent="0">
              <a:buFont typeface="Wingdings 3" charset="2"/>
              <a:buNone/>
            </a:pPr>
            <a:r>
              <a:rPr lang="pt-BR" sz="4000" dirty="0">
                <a:solidFill>
                  <a:schemeClr val="bg1"/>
                </a:solidFill>
              </a:rPr>
              <a:t>SENHA: </a:t>
            </a:r>
            <a:r>
              <a:rPr lang="pt-BR" sz="4000" dirty="0">
                <a:solidFill>
                  <a:srgbClr val="FFFF00"/>
                </a:solidFill>
              </a:rPr>
              <a:t>Interlegis@6225</a:t>
            </a:r>
          </a:p>
        </p:txBody>
      </p:sp>
    </p:spTree>
    <p:extLst>
      <p:ext uri="{BB962C8B-B14F-4D97-AF65-F5344CB8AC3E}">
        <p14:creationId xmlns:p14="http://schemas.microsoft.com/office/powerpoint/2010/main" val="42074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6752"/>
            <a:ext cx="8928992" cy="498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FB7FD10-BAD2-320E-3776-72B100668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79051"/>
            <a:ext cx="8722901" cy="3650150"/>
          </a:xfrm>
          <a:prstGeom prst="rect">
            <a:avLst/>
          </a:prstGeom>
        </p:spPr>
      </p:pic>
      <p:sp>
        <p:nvSpPr>
          <p:cNvPr id="3" name="Seta para cima 7">
            <a:extLst>
              <a:ext uri="{FF2B5EF4-FFF2-40B4-BE49-F238E27FC236}">
                <a16:creationId xmlns:a16="http://schemas.microsoft.com/office/drawing/2014/main" id="{70A255D5-7E40-2375-7833-707432FFFBF0}"/>
              </a:ext>
            </a:extLst>
          </p:cNvPr>
          <p:cNvSpPr/>
          <p:nvPr/>
        </p:nvSpPr>
        <p:spPr>
          <a:xfrm rot="5400000">
            <a:off x="8013716" y="1571459"/>
            <a:ext cx="513586" cy="628267"/>
          </a:xfrm>
          <a:prstGeom prst="upArrow">
            <a:avLst>
              <a:gd name="adj1" fmla="val 50000"/>
              <a:gd name="adj2" fmla="val 43228"/>
            </a:avLst>
          </a:prstGeom>
          <a:solidFill>
            <a:srgbClr val="C00000"/>
          </a:solidFill>
          <a:ln w="9525" cap="flat" cmpd="sng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200" kern="5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15E234A-13E7-CAD2-A600-CFA4CBE3BD97}"/>
              </a:ext>
            </a:extLst>
          </p:cNvPr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</p:spTree>
    <p:extLst>
      <p:ext uri="{BB962C8B-B14F-4D97-AF65-F5344CB8AC3E}">
        <p14:creationId xmlns:p14="http://schemas.microsoft.com/office/powerpoint/2010/main" val="11574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BFAC0F0-968D-476F-57AD-C8CAAF413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943" y="1700808"/>
            <a:ext cx="5106113" cy="398200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B451B04-2D9E-6164-457E-7AC532DF3936}"/>
              </a:ext>
            </a:extLst>
          </p:cNvPr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</p:spTree>
    <p:extLst>
      <p:ext uri="{BB962C8B-B14F-4D97-AF65-F5344CB8AC3E}">
        <p14:creationId xmlns:p14="http://schemas.microsoft.com/office/powerpoint/2010/main" val="36241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54C5A6-4BD6-FA32-591F-D789C93F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48" y="1933366"/>
            <a:ext cx="6730360" cy="3291795"/>
          </a:xfrm>
          <a:prstGeom prst="rect">
            <a:avLst/>
          </a:prstGeom>
        </p:spPr>
      </p:pic>
      <p:sp>
        <p:nvSpPr>
          <p:cNvPr id="4" name="Seta para cima 7">
            <a:extLst>
              <a:ext uri="{FF2B5EF4-FFF2-40B4-BE49-F238E27FC236}">
                <a16:creationId xmlns:a16="http://schemas.microsoft.com/office/drawing/2014/main" id="{94D12E9A-A3EB-7A53-4BEB-E5D65E0301ED}"/>
              </a:ext>
            </a:extLst>
          </p:cNvPr>
          <p:cNvSpPr/>
          <p:nvPr/>
        </p:nvSpPr>
        <p:spPr>
          <a:xfrm rot="5400000">
            <a:off x="3405204" y="3054288"/>
            <a:ext cx="513586" cy="628267"/>
          </a:xfrm>
          <a:prstGeom prst="upArrow">
            <a:avLst>
              <a:gd name="adj1" fmla="val 50000"/>
              <a:gd name="adj2" fmla="val 43228"/>
            </a:avLst>
          </a:prstGeom>
          <a:solidFill>
            <a:srgbClr val="C00000"/>
          </a:solidFill>
          <a:ln w="9525" cap="flat" cmpd="sng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200" kern="5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25621F-A5E1-476D-A6ED-B6312EE79DE7}"/>
              </a:ext>
            </a:extLst>
          </p:cNvPr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</p:spTree>
    <p:extLst>
      <p:ext uri="{BB962C8B-B14F-4D97-AF65-F5344CB8AC3E}">
        <p14:creationId xmlns:p14="http://schemas.microsoft.com/office/powerpoint/2010/main" val="244132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564FDD-3E54-EA03-8C8A-6074B689B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04" y="2110582"/>
            <a:ext cx="6991791" cy="2636836"/>
          </a:xfrm>
          <a:prstGeom prst="rect">
            <a:avLst/>
          </a:prstGeom>
        </p:spPr>
      </p:pic>
      <p:sp>
        <p:nvSpPr>
          <p:cNvPr id="4" name="Seta para cima 7">
            <a:extLst>
              <a:ext uri="{FF2B5EF4-FFF2-40B4-BE49-F238E27FC236}">
                <a16:creationId xmlns:a16="http://schemas.microsoft.com/office/drawing/2014/main" id="{5F3AEDF4-24AB-3FCE-37EF-71F12AEB1790}"/>
              </a:ext>
            </a:extLst>
          </p:cNvPr>
          <p:cNvSpPr/>
          <p:nvPr/>
        </p:nvSpPr>
        <p:spPr>
          <a:xfrm rot="5400000">
            <a:off x="956932" y="3011620"/>
            <a:ext cx="513586" cy="628267"/>
          </a:xfrm>
          <a:prstGeom prst="upArrow">
            <a:avLst>
              <a:gd name="adj1" fmla="val 50000"/>
              <a:gd name="adj2" fmla="val 43228"/>
            </a:avLst>
          </a:prstGeom>
          <a:solidFill>
            <a:srgbClr val="C00000"/>
          </a:solidFill>
          <a:ln w="9525" cap="flat" cmpd="sng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200" kern="5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5D7DC22-E947-E111-62F8-39B095166912}"/>
              </a:ext>
            </a:extLst>
          </p:cNvPr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</p:spTree>
    <p:extLst>
      <p:ext uri="{BB962C8B-B14F-4D97-AF65-F5344CB8AC3E}">
        <p14:creationId xmlns:p14="http://schemas.microsoft.com/office/powerpoint/2010/main" val="22218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551E999-1247-45BE-2FCB-6450ADA56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7812360" cy="3024336"/>
          </a:xfrm>
          <a:prstGeom prst="rect">
            <a:avLst/>
          </a:prstGeom>
        </p:spPr>
      </p:pic>
      <p:sp>
        <p:nvSpPr>
          <p:cNvPr id="4" name="Seta para cima 7">
            <a:extLst>
              <a:ext uri="{FF2B5EF4-FFF2-40B4-BE49-F238E27FC236}">
                <a16:creationId xmlns:a16="http://schemas.microsoft.com/office/drawing/2014/main" id="{B14EEFAE-6D71-E7FD-D1EF-A80E34F54A7D}"/>
              </a:ext>
            </a:extLst>
          </p:cNvPr>
          <p:cNvSpPr/>
          <p:nvPr/>
        </p:nvSpPr>
        <p:spPr>
          <a:xfrm rot="5400000">
            <a:off x="6789580" y="2291540"/>
            <a:ext cx="513586" cy="628267"/>
          </a:xfrm>
          <a:prstGeom prst="upArrow">
            <a:avLst>
              <a:gd name="adj1" fmla="val 50000"/>
              <a:gd name="adj2" fmla="val 43228"/>
            </a:avLst>
          </a:prstGeom>
          <a:solidFill>
            <a:srgbClr val="C00000"/>
          </a:solidFill>
          <a:ln w="9525" cap="flat" cmpd="sng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200" kern="5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F0AD476-00BA-2A3C-0D1D-51CC87D53D01}"/>
              </a:ext>
            </a:extLst>
          </p:cNvPr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</p:spTree>
    <p:extLst>
      <p:ext uri="{BB962C8B-B14F-4D97-AF65-F5344CB8AC3E}">
        <p14:creationId xmlns:p14="http://schemas.microsoft.com/office/powerpoint/2010/main" val="36815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9E2E5E3-3BAB-AED2-8C7F-148BEEAB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79" y="1556792"/>
            <a:ext cx="6190441" cy="4529591"/>
          </a:xfrm>
          <a:prstGeom prst="rect">
            <a:avLst/>
          </a:prstGeom>
        </p:spPr>
      </p:pic>
      <p:sp>
        <p:nvSpPr>
          <p:cNvPr id="4" name="Seta para cima 7">
            <a:extLst>
              <a:ext uri="{FF2B5EF4-FFF2-40B4-BE49-F238E27FC236}">
                <a16:creationId xmlns:a16="http://schemas.microsoft.com/office/drawing/2014/main" id="{D8A6A8B4-3B3D-7C5C-1279-E0DC7521CC45}"/>
              </a:ext>
            </a:extLst>
          </p:cNvPr>
          <p:cNvSpPr/>
          <p:nvPr/>
        </p:nvSpPr>
        <p:spPr>
          <a:xfrm rot="5400000">
            <a:off x="1219985" y="4811820"/>
            <a:ext cx="513586" cy="628267"/>
          </a:xfrm>
          <a:prstGeom prst="upArrow">
            <a:avLst>
              <a:gd name="adj1" fmla="val 50000"/>
              <a:gd name="adj2" fmla="val 43228"/>
            </a:avLst>
          </a:prstGeom>
          <a:solidFill>
            <a:srgbClr val="C00000"/>
          </a:solidFill>
          <a:ln w="9525" cap="flat" cmpd="sng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200" kern="5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</a:p>
        </p:txBody>
      </p:sp>
      <p:sp>
        <p:nvSpPr>
          <p:cNvPr id="5" name="Seta para cima 7">
            <a:extLst>
              <a:ext uri="{FF2B5EF4-FFF2-40B4-BE49-F238E27FC236}">
                <a16:creationId xmlns:a16="http://schemas.microsoft.com/office/drawing/2014/main" id="{E875EDC3-A93F-0446-DEDB-BB937F337099}"/>
              </a:ext>
            </a:extLst>
          </p:cNvPr>
          <p:cNvSpPr/>
          <p:nvPr/>
        </p:nvSpPr>
        <p:spPr>
          <a:xfrm rot="5400000">
            <a:off x="4315205" y="4811821"/>
            <a:ext cx="513586" cy="628267"/>
          </a:xfrm>
          <a:prstGeom prst="upArrow">
            <a:avLst>
              <a:gd name="adj1" fmla="val 50000"/>
              <a:gd name="adj2" fmla="val 43228"/>
            </a:avLst>
          </a:prstGeom>
          <a:solidFill>
            <a:srgbClr val="C00000"/>
          </a:solidFill>
          <a:ln w="9525" cap="flat" cmpd="sng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200" kern="5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0FC5074-315B-3DB2-9B2E-90A46E9DC84F}"/>
              </a:ext>
            </a:extLst>
          </p:cNvPr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</p:spTree>
    <p:extLst>
      <p:ext uri="{BB962C8B-B14F-4D97-AF65-F5344CB8AC3E}">
        <p14:creationId xmlns:p14="http://schemas.microsoft.com/office/powerpoint/2010/main" val="30566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93552" y="332656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usuários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A458C4E-BAE5-7E41-EBFB-F5D82ABE9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997899"/>
              </p:ext>
            </p:extLst>
          </p:nvPr>
        </p:nvGraphicFramePr>
        <p:xfrm>
          <a:off x="1619672" y="1340768"/>
          <a:ext cx="6372708" cy="4680520"/>
        </p:xfrm>
        <a:graphic>
          <a:graphicData uri="http://schemas.openxmlformats.org/drawingml/2006/table">
            <a:tbl>
              <a:tblPr/>
              <a:tblGrid>
                <a:gridCol w="1894223">
                  <a:extLst>
                    <a:ext uri="{9D8B030D-6E8A-4147-A177-3AD203B41FA5}">
                      <a16:colId xmlns:a16="http://schemas.microsoft.com/office/drawing/2014/main" val="1367682839"/>
                    </a:ext>
                  </a:extLst>
                </a:gridCol>
                <a:gridCol w="2543672">
                  <a:extLst>
                    <a:ext uri="{9D8B030D-6E8A-4147-A177-3AD203B41FA5}">
                      <a16:colId xmlns:a16="http://schemas.microsoft.com/office/drawing/2014/main" val="1179869595"/>
                    </a:ext>
                  </a:extLst>
                </a:gridCol>
                <a:gridCol w="1934813">
                  <a:extLst>
                    <a:ext uri="{9D8B030D-6E8A-4147-A177-3AD203B41FA5}">
                      <a16:colId xmlns:a16="http://schemas.microsoft.com/office/drawing/2014/main" val="369285360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Usuários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Vereadores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Senhas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6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antonio</a:t>
                      </a:r>
                      <a:endParaRPr lang="pt-BR" sz="1800" b="0" i="0" u="none" strike="noStrike" dirty="0">
                        <a:solidFill>
                          <a:srgbClr val="CCEC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Antônio Rebouças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Interlegis@25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05025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carlos</a:t>
                      </a:r>
                      <a:endParaRPr lang="pt-BR" sz="1800" b="0" i="0" u="none" strike="noStrike" dirty="0">
                        <a:solidFill>
                          <a:srgbClr val="CCEC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Carlos Frederico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Interlegis@25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39927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carlota</a:t>
                      </a:r>
                      <a:endParaRPr lang="pt-BR" sz="1800" b="0" i="0" u="none" strike="noStrike" dirty="0">
                        <a:solidFill>
                          <a:srgbClr val="CCEC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Carlota de Queirós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Interlegis@25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2163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eunice</a:t>
                      </a:r>
                      <a:endParaRPr lang="pt-BR" sz="1800" b="0" i="0" u="none" strike="noStrike" dirty="0">
                        <a:solidFill>
                          <a:srgbClr val="CCEC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Eunice Michiles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Interlegis@25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81717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isabel</a:t>
                      </a:r>
                      <a:endParaRPr lang="pt-BR" sz="1800" b="0" i="0" u="none" strike="noStrike" dirty="0">
                        <a:solidFill>
                          <a:srgbClr val="CCEC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Isabel Cristina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Interlegis@25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97074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jose</a:t>
                      </a:r>
                      <a:endParaRPr lang="pt-BR" sz="1800" b="0" i="0" u="none" strike="noStrike" dirty="0">
                        <a:solidFill>
                          <a:srgbClr val="CCEC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José Marcondes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Interlegis@25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516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josue</a:t>
                      </a:r>
                      <a:endParaRPr lang="pt-BR" sz="1800" b="0" i="0" u="none" strike="noStrike" dirty="0">
                        <a:solidFill>
                          <a:srgbClr val="CCEC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Josué de Castro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Interlegis@25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57392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laelia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Laélia</a:t>
                      </a:r>
                      <a:r>
                        <a:rPr lang="pt-BR" sz="1800" b="0" i="0" u="none" strike="noStrike" dirty="0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 de Alcântara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Interlegis@25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34565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monteiro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Monteiro Lopes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Interlegis@25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7174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nereu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Nereu Ramos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Interlegis@25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01377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rodrigues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Rodrigues Alves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Interlegis@25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36256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rui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Rui Costa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CCECFF"/>
                          </a:solidFill>
                          <a:effectLst/>
                          <a:latin typeface="Aptos Narrow" panose="020B0004020202020204" pitchFamily="34" charset="0"/>
                        </a:rPr>
                        <a:t>Interlegis@25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36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2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6998" y="332656"/>
            <a:ext cx="3436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NA PRÁTICA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92CB8E-6FF7-33A4-5C3E-31AA9AFE50A5}"/>
              </a:ext>
            </a:extLst>
          </p:cNvPr>
          <p:cNvSpPr txBox="1"/>
          <p:nvPr/>
        </p:nvSpPr>
        <p:spPr>
          <a:xfrm>
            <a:off x="611560" y="1700808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 servidora Ana, assessora do prefeito, encaminhará o PELOM 07/2025 para o Protocolo da câmara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 vereadora </a:t>
            </a:r>
            <a:r>
              <a:rPr lang="pt-BR" sz="2000" dirty="0" err="1">
                <a:solidFill>
                  <a:schemeClr val="bg1"/>
                </a:solidFill>
              </a:rPr>
              <a:t>Laélia</a:t>
            </a:r>
            <a:r>
              <a:rPr lang="pt-BR" sz="2000" dirty="0">
                <a:solidFill>
                  <a:schemeClr val="bg1"/>
                </a:solidFill>
              </a:rPr>
              <a:t> de Alcântara dará entrada do PLO 55/2025 pelo Protocolo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Esse PLO tramitará para a CJR e depois para o Plenário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Será criada uma sessão plenária onde esse PLO será deliberado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Após aprovação e sanção, a lei será cadastrada no SAPL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AEE48-989F-70FD-CF30-133374890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42B91E-279C-4BEE-CAAB-6FEA4701D0C6}"/>
              </a:ext>
            </a:extLst>
          </p:cNvPr>
          <p:cNvSpPr/>
          <p:nvPr/>
        </p:nvSpPr>
        <p:spPr>
          <a:xfrm>
            <a:off x="2516998" y="332656"/>
            <a:ext cx="3436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NA PRÁTICA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BDDBB84-C6CC-5757-4F06-C5CE858598B6}"/>
              </a:ext>
            </a:extLst>
          </p:cNvPr>
          <p:cNvSpPr txBox="1"/>
          <p:nvPr/>
        </p:nvSpPr>
        <p:spPr>
          <a:xfrm>
            <a:off x="900161" y="1988840"/>
            <a:ext cx="7343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Sapl</a:t>
            </a:r>
            <a:r>
              <a:rPr lang="pt-BR" sz="4000" b="1" dirty="0">
                <a:solidFill>
                  <a:srgbClr val="FFFF00"/>
                </a:solidFill>
              </a:rPr>
              <a:t>106</a:t>
            </a:r>
            <a:r>
              <a:rPr lang="pt-BR" sz="4000" dirty="0">
                <a:solidFill>
                  <a:schemeClr val="bg1"/>
                </a:solidFill>
              </a:rPr>
              <a:t>.cursos.interlegis.leg.br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2CA4400-4447-5B12-36CB-BEED44F2A88B}"/>
              </a:ext>
            </a:extLst>
          </p:cNvPr>
          <p:cNvSpPr txBox="1">
            <a:spLocks/>
          </p:cNvSpPr>
          <p:nvPr/>
        </p:nvSpPr>
        <p:spPr>
          <a:xfrm>
            <a:off x="1259632" y="3434862"/>
            <a:ext cx="7397054" cy="1596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4000" dirty="0">
                <a:solidFill>
                  <a:schemeClr val="bg1"/>
                </a:solidFill>
              </a:rPr>
              <a:t>USUÁRIO: XXXXX</a:t>
            </a:r>
          </a:p>
          <a:p>
            <a:pPr marL="0" indent="0">
              <a:buFont typeface="Wingdings 3" charset="2"/>
              <a:buNone/>
            </a:pPr>
            <a:r>
              <a:rPr lang="pt-BR" sz="4000" dirty="0">
                <a:solidFill>
                  <a:schemeClr val="bg1"/>
                </a:solidFill>
              </a:rPr>
              <a:t>SENHA: Interlegis@25</a:t>
            </a:r>
          </a:p>
        </p:txBody>
      </p:sp>
    </p:spTree>
    <p:extLst>
      <p:ext uri="{BB962C8B-B14F-4D97-AF65-F5344CB8AC3E}">
        <p14:creationId xmlns:p14="http://schemas.microsoft.com/office/powerpoint/2010/main" val="20713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95024" y="332656"/>
            <a:ext cx="2680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Como solicitar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99592" y="177281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2">
                    <a:lumMod val="75000"/>
                  </a:schemeClr>
                </a:solidFill>
              </a:rPr>
              <a:t>Obrigado!</a:t>
            </a:r>
          </a:p>
          <a:p>
            <a:endParaRPr lang="pt-BR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99592" y="2710021"/>
            <a:ext cx="74168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Adalberto Alves de Oliveira</a:t>
            </a:r>
          </a:p>
          <a:p>
            <a:r>
              <a:rPr lang="pt-BR" sz="2800" dirty="0">
                <a:solidFill>
                  <a:schemeClr val="bg1"/>
                </a:solidFill>
              </a:rPr>
              <a:t>Instrutor </a:t>
            </a:r>
            <a:r>
              <a:rPr lang="pt-BR" sz="2800" dirty="0" err="1">
                <a:solidFill>
                  <a:schemeClr val="bg1"/>
                </a:solidFill>
              </a:rPr>
              <a:t>Interlegis</a:t>
            </a:r>
            <a:endParaRPr lang="pt-BR" sz="28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Tenham uma boa tarde!</a:t>
            </a:r>
          </a:p>
        </p:txBody>
      </p:sp>
    </p:spTree>
    <p:extLst>
      <p:ext uri="{BB962C8B-B14F-4D97-AF65-F5344CB8AC3E}">
        <p14:creationId xmlns:p14="http://schemas.microsoft.com/office/powerpoint/2010/main" val="41940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63538" y="1787524"/>
            <a:ext cx="3446462" cy="459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7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  <a:tabLst>
                <a:tab pos="0" algn="l"/>
                <a:tab pos="14288" algn="l"/>
                <a:tab pos="420688" algn="l"/>
                <a:tab pos="828675" algn="l"/>
                <a:tab pos="1236663" algn="l"/>
                <a:tab pos="1643063" algn="l"/>
                <a:tab pos="2051050" algn="l"/>
                <a:tab pos="2459038" algn="l"/>
                <a:tab pos="2867025" algn="l"/>
                <a:tab pos="3273425" algn="l"/>
                <a:tab pos="3681413" algn="l"/>
                <a:tab pos="4089400" algn="l"/>
                <a:tab pos="4495800" algn="l"/>
                <a:tab pos="4903788" algn="l"/>
                <a:tab pos="5311775" algn="l"/>
                <a:tab pos="5719763" algn="l"/>
                <a:tab pos="6126163" algn="l"/>
                <a:tab pos="6534150" algn="l"/>
                <a:tab pos="6942138" algn="l"/>
                <a:tab pos="7348538" algn="l"/>
                <a:tab pos="7756525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Parlamentares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7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  <a:tabLst>
                <a:tab pos="0" algn="l"/>
                <a:tab pos="14288" algn="l"/>
                <a:tab pos="420688" algn="l"/>
                <a:tab pos="828675" algn="l"/>
                <a:tab pos="1236663" algn="l"/>
                <a:tab pos="1643063" algn="l"/>
                <a:tab pos="2051050" algn="l"/>
                <a:tab pos="2459038" algn="l"/>
                <a:tab pos="2867025" algn="l"/>
                <a:tab pos="3273425" algn="l"/>
                <a:tab pos="3681413" algn="l"/>
                <a:tab pos="4089400" algn="l"/>
                <a:tab pos="4495800" algn="l"/>
                <a:tab pos="4903788" algn="l"/>
                <a:tab pos="5311775" algn="l"/>
                <a:tab pos="5719763" algn="l"/>
                <a:tab pos="6126163" algn="l"/>
                <a:tab pos="6534150" algn="l"/>
                <a:tab pos="6942138" algn="l"/>
                <a:tab pos="7348538" algn="l"/>
                <a:tab pos="7756525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Legislaturas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7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  <a:tabLst>
                <a:tab pos="0" algn="l"/>
                <a:tab pos="14288" algn="l"/>
                <a:tab pos="420688" algn="l"/>
                <a:tab pos="828675" algn="l"/>
                <a:tab pos="1236663" algn="l"/>
                <a:tab pos="1643063" algn="l"/>
                <a:tab pos="2051050" algn="l"/>
                <a:tab pos="2459038" algn="l"/>
                <a:tab pos="2867025" algn="l"/>
                <a:tab pos="3273425" algn="l"/>
                <a:tab pos="3681413" algn="l"/>
                <a:tab pos="4089400" algn="l"/>
                <a:tab pos="4495800" algn="l"/>
                <a:tab pos="4903788" algn="l"/>
                <a:tab pos="5311775" algn="l"/>
                <a:tab pos="5719763" algn="l"/>
                <a:tab pos="6126163" algn="l"/>
                <a:tab pos="6534150" algn="l"/>
                <a:tab pos="6942138" algn="l"/>
                <a:tab pos="7348538" algn="l"/>
                <a:tab pos="7756525" algn="l"/>
              </a:tabLst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Mesas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Diretoras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7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  <a:tabLst>
                <a:tab pos="0" algn="l"/>
                <a:tab pos="14288" algn="l"/>
                <a:tab pos="420688" algn="l"/>
                <a:tab pos="828675" algn="l"/>
                <a:tab pos="1236663" algn="l"/>
                <a:tab pos="1643063" algn="l"/>
                <a:tab pos="2051050" algn="l"/>
                <a:tab pos="2459038" algn="l"/>
                <a:tab pos="2867025" algn="l"/>
                <a:tab pos="3273425" algn="l"/>
                <a:tab pos="3681413" algn="l"/>
                <a:tab pos="4089400" algn="l"/>
                <a:tab pos="4495800" algn="l"/>
                <a:tab pos="4903788" algn="l"/>
                <a:tab pos="5311775" algn="l"/>
                <a:tab pos="5719763" algn="l"/>
                <a:tab pos="6126163" algn="l"/>
                <a:tab pos="6534150" algn="l"/>
                <a:tab pos="6942138" algn="l"/>
                <a:tab pos="7348538" algn="l"/>
                <a:tab pos="7756525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Proposições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7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  <a:tabLst>
                <a:tab pos="0" algn="l"/>
                <a:tab pos="14288" algn="l"/>
                <a:tab pos="420688" algn="l"/>
                <a:tab pos="828675" algn="l"/>
                <a:tab pos="1236663" algn="l"/>
                <a:tab pos="1643063" algn="l"/>
                <a:tab pos="2051050" algn="l"/>
                <a:tab pos="2459038" algn="l"/>
                <a:tab pos="2867025" algn="l"/>
                <a:tab pos="3273425" algn="l"/>
                <a:tab pos="3681413" algn="l"/>
                <a:tab pos="4089400" algn="l"/>
                <a:tab pos="4495800" algn="l"/>
                <a:tab pos="4903788" algn="l"/>
                <a:tab pos="5311775" algn="l"/>
                <a:tab pos="5719763" algn="l"/>
                <a:tab pos="6126163" algn="l"/>
                <a:tab pos="6534150" algn="l"/>
                <a:tab pos="6942138" algn="l"/>
                <a:tab pos="7348538" algn="l"/>
                <a:tab pos="7756525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Tramitações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7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  <a:tabLst>
                <a:tab pos="0" algn="l"/>
                <a:tab pos="14288" algn="l"/>
                <a:tab pos="420688" algn="l"/>
                <a:tab pos="828675" algn="l"/>
                <a:tab pos="1236663" algn="l"/>
                <a:tab pos="1643063" algn="l"/>
                <a:tab pos="2051050" algn="l"/>
                <a:tab pos="2459038" algn="l"/>
                <a:tab pos="2867025" algn="l"/>
                <a:tab pos="3273425" algn="l"/>
                <a:tab pos="3681413" algn="l"/>
                <a:tab pos="4089400" algn="l"/>
                <a:tab pos="4495800" algn="l"/>
                <a:tab pos="4903788" algn="l"/>
                <a:tab pos="5311775" algn="l"/>
                <a:tab pos="5719763" algn="l"/>
                <a:tab pos="6126163" algn="l"/>
                <a:tab pos="6534150" algn="l"/>
                <a:tab pos="6942138" algn="l"/>
                <a:tab pos="7348538" algn="l"/>
                <a:tab pos="7756525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Sessões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Legislativas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7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  <a:tabLst>
                <a:tab pos="0" algn="l"/>
                <a:tab pos="14288" algn="l"/>
                <a:tab pos="420688" algn="l"/>
                <a:tab pos="828675" algn="l"/>
                <a:tab pos="1236663" algn="l"/>
                <a:tab pos="1643063" algn="l"/>
                <a:tab pos="2051050" algn="l"/>
                <a:tab pos="2459038" algn="l"/>
                <a:tab pos="2867025" algn="l"/>
                <a:tab pos="3273425" algn="l"/>
                <a:tab pos="3681413" algn="l"/>
                <a:tab pos="4089400" algn="l"/>
                <a:tab pos="4495800" algn="l"/>
                <a:tab pos="4903788" algn="l"/>
                <a:tab pos="5311775" algn="l"/>
                <a:tab pos="5719763" algn="l"/>
                <a:tab pos="6126163" algn="l"/>
                <a:tab pos="6534150" algn="l"/>
                <a:tab pos="6942138" algn="l"/>
                <a:tab pos="7348538" algn="l"/>
                <a:tab pos="7756525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Matérias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Legislativas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7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  <a:tabLst>
                <a:tab pos="0" algn="l"/>
                <a:tab pos="14288" algn="l"/>
                <a:tab pos="420688" algn="l"/>
                <a:tab pos="828675" algn="l"/>
                <a:tab pos="1236663" algn="l"/>
                <a:tab pos="1643063" algn="l"/>
                <a:tab pos="2051050" algn="l"/>
                <a:tab pos="2459038" algn="l"/>
                <a:tab pos="2867025" algn="l"/>
                <a:tab pos="3273425" algn="l"/>
                <a:tab pos="3681413" algn="l"/>
                <a:tab pos="4089400" algn="l"/>
                <a:tab pos="4495800" algn="l"/>
                <a:tab pos="4903788" algn="l"/>
                <a:tab pos="5311775" algn="l"/>
                <a:tab pos="5719763" algn="l"/>
                <a:tab pos="6126163" algn="l"/>
                <a:tab pos="6534150" algn="l"/>
                <a:tab pos="6942138" algn="l"/>
                <a:tab pos="7348538" algn="l"/>
                <a:tab pos="7756525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Ordem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Dia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7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  <a:tabLst>
                <a:tab pos="0" algn="l"/>
                <a:tab pos="14288" algn="l"/>
                <a:tab pos="420688" algn="l"/>
                <a:tab pos="828675" algn="l"/>
                <a:tab pos="1236663" algn="l"/>
                <a:tab pos="1643063" algn="l"/>
                <a:tab pos="2051050" algn="l"/>
                <a:tab pos="2459038" algn="l"/>
                <a:tab pos="2867025" algn="l"/>
                <a:tab pos="3273425" algn="l"/>
                <a:tab pos="3681413" algn="l"/>
                <a:tab pos="4089400" algn="l"/>
                <a:tab pos="4495800" algn="l"/>
                <a:tab pos="4903788" algn="l"/>
                <a:tab pos="5311775" algn="l"/>
                <a:tab pos="5719763" algn="l"/>
                <a:tab pos="6126163" algn="l"/>
                <a:tab pos="6534150" algn="l"/>
                <a:tab pos="6942138" algn="l"/>
                <a:tab pos="7348538" algn="l"/>
                <a:tab pos="7756525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Normas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Jurídicas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7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  <a:tabLst>
                <a:tab pos="0" algn="l"/>
                <a:tab pos="14288" algn="l"/>
                <a:tab pos="420688" algn="l"/>
                <a:tab pos="828675" algn="l"/>
                <a:tab pos="1236663" algn="l"/>
                <a:tab pos="1643063" algn="l"/>
                <a:tab pos="2051050" algn="l"/>
                <a:tab pos="2459038" algn="l"/>
                <a:tab pos="2867025" algn="l"/>
                <a:tab pos="3273425" algn="l"/>
                <a:tab pos="3681413" algn="l"/>
                <a:tab pos="4089400" algn="l"/>
                <a:tab pos="4495800" algn="l"/>
                <a:tab pos="4903788" algn="l"/>
                <a:tab pos="5311775" algn="l"/>
                <a:tab pos="5719763" algn="l"/>
                <a:tab pos="6126163" algn="l"/>
                <a:tab pos="6534150" algn="l"/>
                <a:tab pos="6942138" algn="l"/>
                <a:tab pos="7348538" algn="l"/>
                <a:tab pos="7756525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Painel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Eletrônico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7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  <a:tabLst>
                <a:tab pos="0" algn="l"/>
                <a:tab pos="14288" algn="l"/>
                <a:tab pos="420688" algn="l"/>
                <a:tab pos="828675" algn="l"/>
                <a:tab pos="1236663" algn="l"/>
                <a:tab pos="1643063" algn="l"/>
                <a:tab pos="2051050" algn="l"/>
                <a:tab pos="2459038" algn="l"/>
                <a:tab pos="2867025" algn="l"/>
                <a:tab pos="3273425" algn="l"/>
                <a:tab pos="3681413" algn="l"/>
                <a:tab pos="4089400" algn="l"/>
                <a:tab pos="4495800" algn="l"/>
                <a:tab pos="4903788" algn="l"/>
                <a:tab pos="5311775" algn="l"/>
                <a:tab pos="5719763" algn="l"/>
                <a:tab pos="6126163" algn="l"/>
                <a:tab pos="6534150" algn="l"/>
                <a:tab pos="6942138" algn="l"/>
                <a:tab pos="7348538" algn="l"/>
                <a:tab pos="7756525" algn="l"/>
              </a:tabLst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Textos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vinculados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76238" y="915988"/>
            <a:ext cx="85693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3100" b="1" dirty="0">
                <a:solidFill>
                  <a:schemeClr val="bg1"/>
                </a:solidFill>
                <a:latin typeface="Arial Narrow" panose="020B0606020202030204" pitchFamily="34" charset="0"/>
              </a:rPr>
              <a:t>SAPL – </a:t>
            </a:r>
            <a:r>
              <a:rPr lang="en-US" sz="3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Sistema</a:t>
            </a:r>
            <a:r>
              <a:rPr lang="en-US" sz="3100" b="1" dirty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en-US" sz="3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Apoio</a:t>
            </a:r>
            <a:r>
              <a:rPr lang="en-US" sz="31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ao</a:t>
            </a:r>
            <a:r>
              <a:rPr lang="en-US" sz="31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Processo</a:t>
            </a:r>
            <a:r>
              <a:rPr lang="en-US" sz="31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Legislativo</a:t>
            </a:r>
            <a:endParaRPr lang="en-US" sz="3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938" y="1752600"/>
            <a:ext cx="52419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664457" y="332656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</a:t>
            </a:r>
          </a:p>
        </p:txBody>
      </p:sp>
    </p:spTree>
    <p:extLst>
      <p:ext uri="{BB962C8B-B14F-4D97-AF65-F5344CB8AC3E}">
        <p14:creationId xmlns:p14="http://schemas.microsoft.com/office/powerpoint/2010/main" val="2031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42484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</p:spTree>
    <p:extLst>
      <p:ext uri="{BB962C8B-B14F-4D97-AF65-F5344CB8AC3E}">
        <p14:creationId xmlns:p14="http://schemas.microsoft.com/office/powerpoint/2010/main" val="2031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92D730-BA75-5C60-10DE-6D255A11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876" y="1124744"/>
            <a:ext cx="6804248" cy="50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564140" cy="499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367934" y="332656"/>
            <a:ext cx="173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3.1</a:t>
            </a:r>
          </a:p>
        </p:txBody>
      </p:sp>
    </p:spTree>
    <p:extLst>
      <p:ext uri="{BB962C8B-B14F-4D97-AF65-F5344CB8AC3E}">
        <p14:creationId xmlns:p14="http://schemas.microsoft.com/office/powerpoint/2010/main" val="2031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4276" y="332656"/>
            <a:ext cx="3902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Cadastro do vereador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68760"/>
            <a:ext cx="7128792" cy="498252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707904" y="1772816"/>
            <a:ext cx="4392488" cy="43204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9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413378" cy="4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333168" y="332656"/>
            <a:ext cx="3804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Matérias Legislativas</a:t>
            </a:r>
          </a:p>
        </p:txBody>
      </p:sp>
    </p:spTree>
    <p:extLst>
      <p:ext uri="{BB962C8B-B14F-4D97-AF65-F5344CB8AC3E}">
        <p14:creationId xmlns:p14="http://schemas.microsoft.com/office/powerpoint/2010/main" val="2031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29622" y="332656"/>
            <a:ext cx="421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SAPL - Sessão Plenária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6026015" y="2952654"/>
            <a:ext cx="79208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7740352" cy="5400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48064" y="2276872"/>
            <a:ext cx="302433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148064" y="3645024"/>
            <a:ext cx="302433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4"/>
    </mc:Choice>
    <mc:Fallback xmlns="">
      <p:transition advClick="0" advTm="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3034</TotalTime>
  <Words>320</Words>
  <Application>Microsoft Office PowerPoint</Application>
  <PresentationFormat>Apresentação na tela (4:3)</PresentationFormat>
  <Paragraphs>118</Paragraphs>
  <Slides>29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Aptos Narrow</vt:lpstr>
      <vt:lpstr>Arial</vt:lpstr>
      <vt:lpstr>Arial Narrow</vt:lpstr>
      <vt:lpstr>Calibri</vt:lpstr>
      <vt:lpstr>Century Gothic</vt:lpstr>
      <vt:lpstr>Times New Roman</vt:lpstr>
      <vt:lpstr>Wingdings</vt:lpstr>
      <vt:lpstr>Wingdings 3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Legislativo Brasileiro - ILB</dc:title>
  <dc:creator>WROP</dc:creator>
  <cp:lastModifiedBy>Adalberto Alves de Oliveira</cp:lastModifiedBy>
  <cp:revision>280</cp:revision>
  <cp:lastPrinted>2025-11-18T11:29:09Z</cp:lastPrinted>
  <dcterms:created xsi:type="dcterms:W3CDTF">2013-05-14T15:47:57Z</dcterms:created>
  <dcterms:modified xsi:type="dcterms:W3CDTF">2025-11-18T11:30:25Z</dcterms:modified>
</cp:coreProperties>
</file>