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24"/>
  </p:notesMasterIdLst>
  <p:handoutMasterIdLst>
    <p:handoutMasterId r:id="rId25"/>
  </p:handoutMasterIdLst>
  <p:sldIdLst>
    <p:sldId id="256" r:id="rId2"/>
    <p:sldId id="335" r:id="rId3"/>
    <p:sldId id="372" r:id="rId4"/>
    <p:sldId id="366" r:id="rId5"/>
    <p:sldId id="368" r:id="rId6"/>
    <p:sldId id="369" r:id="rId7"/>
    <p:sldId id="371" r:id="rId8"/>
    <p:sldId id="374" r:id="rId9"/>
    <p:sldId id="376" r:id="rId10"/>
    <p:sldId id="377" r:id="rId11"/>
    <p:sldId id="378" r:id="rId12"/>
    <p:sldId id="373" r:id="rId13"/>
    <p:sldId id="379" r:id="rId14"/>
    <p:sldId id="380" r:id="rId15"/>
    <p:sldId id="381" r:id="rId16"/>
    <p:sldId id="382" r:id="rId17"/>
    <p:sldId id="383" r:id="rId18"/>
    <p:sldId id="384" r:id="rId19"/>
    <p:sldId id="385" r:id="rId20"/>
    <p:sldId id="367" r:id="rId21"/>
    <p:sldId id="363" r:id="rId22"/>
    <p:sldId id="364" r:id="rId23"/>
  </p:sldIdLst>
  <p:sldSz cx="9144000" cy="6858000" type="screen4x3"/>
  <p:notesSz cx="6797675" cy="9926638"/>
  <p:defaultTextStyle>
    <a:defPPr>
      <a:defRPr lang="pt-B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5B"/>
    <a:srgbClr val="CEE4F6"/>
    <a:srgbClr val="8FCAFF"/>
    <a:srgbClr val="0056A4"/>
    <a:srgbClr val="00305C"/>
    <a:srgbClr val="003366"/>
    <a:srgbClr val="64C864"/>
    <a:srgbClr val="FFFF32"/>
    <a:srgbClr val="0096FF"/>
    <a:srgbClr val="006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Estilo Claro 3 - Ênfas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732" autoAdjust="0"/>
  </p:normalViewPr>
  <p:slideViewPr>
    <p:cSldViewPr>
      <p:cViewPr varScale="1">
        <p:scale>
          <a:sx n="86" d="100"/>
          <a:sy n="86" d="100"/>
        </p:scale>
        <p:origin x="112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6F58C65-C097-4265-8552-D5BB279D7866}" type="datetimeFigureOut">
              <a:rPr lang="pt-BR" smtClean="0"/>
              <a:pPr/>
              <a:t>09/02/2023</a:t>
            </a:fld>
            <a:endParaRPr lang="pt-BR"/>
          </a:p>
        </p:txBody>
      </p:sp>
      <p:sp>
        <p:nvSpPr>
          <p:cNvPr id="4" name="Espaço Reservado para Rodapé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4F1160EA-56DA-48DC-8D61-3E325F0EC46F}" type="slidenum">
              <a:rPr lang="pt-BR" smtClean="0"/>
              <a:pPr/>
              <a:t>‹nº›</a:t>
            </a:fld>
            <a:endParaRPr lang="pt-BR"/>
          </a:p>
        </p:txBody>
      </p:sp>
    </p:spTree>
    <p:extLst>
      <p:ext uri="{BB962C8B-B14F-4D97-AF65-F5344CB8AC3E}">
        <p14:creationId xmlns:p14="http://schemas.microsoft.com/office/powerpoint/2010/main" val="3192379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C26F6AE-8E80-41E7-85D7-59A9510C975B}" type="datetimeFigureOut">
              <a:rPr lang="pt-BR" smtClean="0"/>
              <a:pPr/>
              <a:t>09/02/2023</a:t>
            </a:fld>
            <a:endParaRPr lang="pt-BR"/>
          </a:p>
        </p:txBody>
      </p:sp>
      <p:sp>
        <p:nvSpPr>
          <p:cNvPr id="4" name="Espaço Reservado para Imagem de Slid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EE6269C-E4F7-4B5D-A62C-30DBF5E48588}" type="slidenum">
              <a:rPr lang="pt-BR" smtClean="0"/>
              <a:pPr/>
              <a:t>‹nº›</a:t>
            </a:fld>
            <a:endParaRPr lang="pt-BR"/>
          </a:p>
        </p:txBody>
      </p:sp>
    </p:spTree>
    <p:extLst>
      <p:ext uri="{BB962C8B-B14F-4D97-AF65-F5344CB8AC3E}">
        <p14:creationId xmlns:p14="http://schemas.microsoft.com/office/powerpoint/2010/main" val="35147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2EE6269C-E4F7-4B5D-A62C-30DBF5E48588}" type="slidenum">
              <a:rPr lang="pt-BR" smtClean="0"/>
              <a:pPr/>
              <a:t>20</a:t>
            </a:fld>
            <a:endParaRPr lang="pt-BR"/>
          </a:p>
        </p:txBody>
      </p:sp>
    </p:spTree>
    <p:extLst>
      <p:ext uri="{BB962C8B-B14F-4D97-AF65-F5344CB8AC3E}">
        <p14:creationId xmlns:p14="http://schemas.microsoft.com/office/powerpoint/2010/main" val="902232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2EE6269C-E4F7-4B5D-A62C-30DBF5E48588}" type="slidenum">
              <a:rPr lang="pt-BR" smtClean="0"/>
              <a:pPr/>
              <a:t>21</a:t>
            </a:fld>
            <a:endParaRPr lang="pt-BR" dirty="0"/>
          </a:p>
        </p:txBody>
      </p:sp>
    </p:spTree>
    <p:extLst>
      <p:ext uri="{BB962C8B-B14F-4D97-AF65-F5344CB8AC3E}">
        <p14:creationId xmlns:p14="http://schemas.microsoft.com/office/powerpoint/2010/main" val="736932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2EE6269C-E4F7-4B5D-A62C-30DBF5E48588}" type="slidenum">
              <a:rPr lang="pt-BR" smtClean="0"/>
              <a:pPr/>
              <a:t>22</a:t>
            </a:fld>
            <a:endParaRPr lang="pt-BR" dirty="0"/>
          </a:p>
        </p:txBody>
      </p:sp>
    </p:spTree>
    <p:extLst>
      <p:ext uri="{BB962C8B-B14F-4D97-AF65-F5344CB8AC3E}">
        <p14:creationId xmlns:p14="http://schemas.microsoft.com/office/powerpoint/2010/main" val="165670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pt-BR" smtClean="0"/>
              <a:t>Clique para editar o título mestre</a:t>
            </a:r>
            <a:endParaRPr lang="pt-BR"/>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2169960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1413488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628650" y="365125"/>
            <a:ext cx="5800725"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2694661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sp>
        <p:nvSpPr>
          <p:cNvPr id="2" name="Retângulo 9"/>
          <p:cNvSpPr/>
          <p:nvPr userDrawn="1"/>
        </p:nvSpPr>
        <p:spPr>
          <a:xfrm>
            <a:off x="0" y="5805488"/>
            <a:ext cx="9144000" cy="1052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pic>
        <p:nvPicPr>
          <p:cNvPr id="3" name="Picture 2"/>
          <p:cNvPicPr>
            <a:picLocks noChangeAspect="1" noChangeArrowheads="1"/>
          </p:cNvPicPr>
          <p:nvPr userDrawn="1"/>
        </p:nvPicPr>
        <p:blipFill>
          <a:blip r:embed="rId2" cstate="print"/>
          <a:srcRect/>
          <a:stretch>
            <a:fillRect/>
          </a:stretch>
        </p:blipFill>
        <p:spPr bwMode="auto">
          <a:xfrm>
            <a:off x="3995738" y="5805488"/>
            <a:ext cx="1355725" cy="355600"/>
          </a:xfrm>
          <a:prstGeom prst="rect">
            <a:avLst/>
          </a:prstGeom>
          <a:noFill/>
          <a:ln w="9525">
            <a:noFill/>
            <a:miter lim="800000"/>
            <a:headEnd/>
            <a:tailEnd/>
          </a:ln>
        </p:spPr>
      </p:pic>
      <p:pic>
        <p:nvPicPr>
          <p:cNvPr id="8" name="Imagem 7" descr="fundo.jpg"/>
          <p:cNvPicPr>
            <a:picLocks noChangeAspect="1"/>
          </p:cNvPicPr>
          <p:nvPr userDrawn="1"/>
        </p:nvPicPr>
        <p:blipFill>
          <a:blip r:embed="rId3" cstate="print"/>
          <a:stretch>
            <a:fillRect/>
          </a:stretch>
        </p:blipFill>
        <p:spPr>
          <a:xfrm>
            <a:off x="0" y="0"/>
            <a:ext cx="9143999" cy="5159011"/>
          </a:xfrm>
          <a:prstGeom prst="rect">
            <a:avLst/>
          </a:prstGeom>
        </p:spPr>
      </p:pic>
    </p:spTree>
    <p:extLst>
      <p:ext uri="{BB962C8B-B14F-4D97-AF65-F5344CB8AC3E}">
        <p14:creationId xmlns:p14="http://schemas.microsoft.com/office/powerpoint/2010/main" val="4181308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pPr>
              <a:defRPr/>
            </a:pPr>
            <a:fld id="{2689ECE0-2569-4E6F-AEC8-3C1ECA694749}" type="datetimeFigureOut">
              <a:rPr lang="pt-BR" smtClean="0"/>
              <a:pPr>
                <a:defRPr/>
              </a:pPr>
              <a:t>09/02/2023</a:t>
            </a:fld>
            <a:endParaRPr lang="pt-BR" dirty="0"/>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fld id="{47333891-D5E7-4C7B-BF1D-E855E53CB5A8}" type="slidenum">
              <a:rPr lang="en-US" smtClean="0"/>
              <a:pPr/>
              <a:t>‹nº›</a:t>
            </a:fld>
            <a:endParaRPr lang="en-US" dirty="0"/>
          </a:p>
        </p:txBody>
      </p:sp>
    </p:spTree>
    <p:extLst>
      <p:ext uri="{BB962C8B-B14F-4D97-AF65-F5344CB8AC3E}">
        <p14:creationId xmlns:p14="http://schemas.microsoft.com/office/powerpoint/2010/main" val="2247639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pt-BR" smtClean="0"/>
              <a:t>Clique para editar o título mestre</a:t>
            </a:r>
            <a:endParaRPr lang="pt-BR"/>
          </a:p>
        </p:txBody>
      </p:sp>
      <p:sp>
        <p:nvSpPr>
          <p:cNvPr id="3" name="Espaço Reservado para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1174059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6286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291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1376966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smtClean="0"/>
              <a:t>Clique para editar o texto mestre</a:t>
            </a:r>
          </a:p>
        </p:txBody>
      </p:sp>
      <p:sp>
        <p:nvSpPr>
          <p:cNvPr id="4" name="Espaço Reservado para Conteúdo 3"/>
          <p:cNvSpPr>
            <a:spLocks noGrp="1"/>
          </p:cNvSpPr>
          <p:nvPr>
            <p:ph sz="half" idx="2"/>
          </p:nvPr>
        </p:nvSpPr>
        <p:spPr>
          <a:xfrm>
            <a:off x="629842" y="2505075"/>
            <a:ext cx="3868340"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smtClean="0"/>
              <a:t>Clique para editar o texto mestre</a:t>
            </a:r>
          </a:p>
        </p:txBody>
      </p:sp>
      <p:sp>
        <p:nvSpPr>
          <p:cNvPr id="6" name="Espaço Reservado para Conteúdo 5"/>
          <p:cNvSpPr>
            <a:spLocks noGrp="1"/>
          </p:cNvSpPr>
          <p:nvPr>
            <p:ph sz="quarter" idx="4"/>
          </p:nvPr>
        </p:nvSpPr>
        <p:spPr>
          <a:xfrm>
            <a:off x="4629150" y="2505075"/>
            <a:ext cx="3887391"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8" name="Espaço Reservado para Rodapé 7"/>
          <p:cNvSpPr>
            <a:spLocks noGrp="1"/>
          </p:cNvSpPr>
          <p:nvPr>
            <p:ph type="ftr" sz="quarter" idx="11"/>
          </p:nvPr>
        </p:nvSpPr>
        <p:spPr/>
        <p:txBody>
          <a:bodyPr/>
          <a:lstStyle/>
          <a:p>
            <a:pPr>
              <a:defRPr/>
            </a:pPr>
            <a:endParaRPr lang="pt-BR"/>
          </a:p>
        </p:txBody>
      </p:sp>
      <p:sp>
        <p:nvSpPr>
          <p:cNvPr id="9" name="Espaço Reservado para Número de Slide 8"/>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1921357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4" name="Espaço Reservado para Rodapé 3"/>
          <p:cNvSpPr>
            <a:spLocks noGrp="1"/>
          </p:cNvSpPr>
          <p:nvPr>
            <p:ph type="ftr" sz="quarter" idx="11"/>
          </p:nvPr>
        </p:nvSpPr>
        <p:spPr/>
        <p:txBody>
          <a:bodyPr/>
          <a:lstStyle/>
          <a:p>
            <a:pPr>
              <a:defRPr/>
            </a:pPr>
            <a:endParaRPr lang="pt-BR"/>
          </a:p>
        </p:txBody>
      </p:sp>
      <p:sp>
        <p:nvSpPr>
          <p:cNvPr id="5" name="Espaço Reservado para Número de Slide 4"/>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4060075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3" name="Espaço Reservado para Rodapé 2"/>
          <p:cNvSpPr>
            <a:spLocks noGrp="1"/>
          </p:cNvSpPr>
          <p:nvPr>
            <p:ph type="ftr" sz="quarter" idx="11"/>
          </p:nvPr>
        </p:nvSpPr>
        <p:spPr/>
        <p:txBody>
          <a:bodyPr/>
          <a:lstStyle/>
          <a:p>
            <a:pPr>
              <a:defRPr/>
            </a:pPr>
            <a:endParaRPr lang="pt-BR"/>
          </a:p>
        </p:txBody>
      </p:sp>
      <p:sp>
        <p:nvSpPr>
          <p:cNvPr id="4" name="Espaço Reservado para Número de Slide 3"/>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2128393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smtClean="0"/>
              <a:t>Clique para editar o título mestre</a:t>
            </a:r>
            <a:endParaRPr lang="pt-BR"/>
          </a:p>
        </p:txBody>
      </p:sp>
      <p:sp>
        <p:nvSpPr>
          <p:cNvPr id="3" name="Espaço Reservado para Conteú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931386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smtClean="0"/>
              <a:t>Clique para editar o título mestre</a:t>
            </a:r>
            <a:endParaRPr lang="pt-BR"/>
          </a:p>
        </p:txBody>
      </p:sp>
      <p:sp>
        <p:nvSpPr>
          <p:cNvPr id="3" name="Espaço Reservado para Imagem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pt-B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pPr>
              <a:defRPr/>
            </a:pPr>
            <a:fld id="{52DAE41A-73F1-45AD-A661-5C13995C7FEC}" type="datetimeFigureOut">
              <a:rPr lang="pt-BR" smtClean="0"/>
              <a:pPr>
                <a:defRPr/>
              </a:pPr>
              <a:t>09/02/2023</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F3036184-EAD7-4E68-AEB1-68464090F04D}" type="slidenum">
              <a:rPr lang="pt-BR" smtClean="0"/>
              <a:pPr>
                <a:defRPr/>
              </a:pPr>
              <a:t>‹nº›</a:t>
            </a:fld>
            <a:endParaRPr lang="pt-BR"/>
          </a:p>
        </p:txBody>
      </p:sp>
    </p:spTree>
    <p:extLst>
      <p:ext uri="{BB962C8B-B14F-4D97-AF65-F5344CB8AC3E}">
        <p14:creationId xmlns:p14="http://schemas.microsoft.com/office/powerpoint/2010/main" val="1792069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52DAE41A-73F1-45AD-A661-5C13995C7FEC}" type="datetimeFigureOut">
              <a:rPr lang="pt-BR" smtClean="0"/>
              <a:pPr>
                <a:defRPr/>
              </a:pPr>
              <a:t>09/02/2023</a:t>
            </a:fld>
            <a:endParaRPr lang="pt-BR"/>
          </a:p>
        </p:txBody>
      </p:sp>
      <p:sp>
        <p:nvSpPr>
          <p:cNvPr id="5" name="Espaço Reservado para Rodapé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pt-BR"/>
          </a:p>
        </p:txBody>
      </p:sp>
      <p:sp>
        <p:nvSpPr>
          <p:cNvPr id="6" name="Espaço Reservado para Número de Slid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F3036184-EAD7-4E68-AEB1-68464090F04D}" type="slidenum">
              <a:rPr lang="pt-BR" smtClean="0"/>
              <a:pPr>
                <a:defRPr/>
              </a:pPr>
              <a:t>‹nº›</a:t>
            </a:fld>
            <a:endParaRPr lang="pt-BR"/>
          </a:p>
        </p:txBody>
      </p:sp>
      <p:pic>
        <p:nvPicPr>
          <p:cNvPr id="7" name="Picture 8"/>
          <p:cNvPicPr>
            <a:picLocks noChangeAspect="1" noChangeArrowheads="1"/>
          </p:cNvPicPr>
          <p:nvPr userDrawn="1"/>
        </p:nvPicPr>
        <p:blipFill>
          <a:blip r:embed="rId14" cstate="print"/>
          <a:stretch>
            <a:fillRect/>
          </a:stretch>
        </p:blipFill>
        <p:spPr bwMode="auto">
          <a:xfrm>
            <a:off x="0" y="0"/>
            <a:ext cx="9144000" cy="628650"/>
          </a:xfrm>
          <a:prstGeom prst="rect">
            <a:avLst/>
          </a:prstGeom>
          <a:noFill/>
          <a:ln w="9525">
            <a:noFill/>
            <a:miter lim="800000"/>
            <a:headEnd/>
            <a:tailEnd/>
          </a:ln>
        </p:spPr>
      </p:pic>
      <p:pic>
        <p:nvPicPr>
          <p:cNvPr id="8" name="Imagem 11" descr="base.png"/>
          <p:cNvPicPr>
            <a:picLocks noChangeAspect="1"/>
          </p:cNvPicPr>
          <p:nvPr userDrawn="1"/>
        </p:nvPicPr>
        <p:blipFill>
          <a:blip r:embed="rId15" cstate="print"/>
          <a:stretch>
            <a:fillRect/>
          </a:stretch>
        </p:blipFill>
        <p:spPr bwMode="auto">
          <a:xfrm>
            <a:off x="1" y="6304813"/>
            <a:ext cx="9144000" cy="580571"/>
          </a:xfrm>
          <a:prstGeom prst="rect">
            <a:avLst/>
          </a:prstGeom>
          <a:noFill/>
          <a:ln w="9525">
            <a:noFill/>
            <a:miter lim="800000"/>
            <a:headEnd/>
            <a:tailEnd/>
          </a:ln>
        </p:spPr>
      </p:pic>
    </p:spTree>
    <p:extLst>
      <p:ext uri="{BB962C8B-B14F-4D97-AF65-F5344CB8AC3E}">
        <p14:creationId xmlns:p14="http://schemas.microsoft.com/office/powerpoint/2010/main" val="260071574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pt-B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www.planalto.gov.br/ccivil_03/_Ato2007-2010/2008/Congresso/DLG186-2008.htm#art9" TargetMode="External"/><Relationship Id="rId2" Type="http://schemas.openxmlformats.org/officeDocument/2006/relationships/hyperlink" Target="https://www.planalto.gov.br/ccivil_03/LEIS/L10098.htm#art17" TargetMode="External"/><Relationship Id="rId1" Type="http://schemas.openxmlformats.org/officeDocument/2006/relationships/slideLayout" Target="../slideLayouts/slideLayout2.xml"/><Relationship Id="rId4" Type="http://schemas.openxmlformats.org/officeDocument/2006/relationships/hyperlink" Target="https://www.planalto.gov.br/ccivil_03/LEIS/LCP/Lcp101.htm#art73b"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planalto.gov.br/ccivil_03/leis/l8112cons.htm" TargetMode="External"/><Relationship Id="rId7" Type="http://schemas.openxmlformats.org/officeDocument/2006/relationships/hyperlink" Target="https://www.planalto.gov.br/ccivil_03/_ato2011-2014/2014/lei/l13019.htm" TargetMode="External"/><Relationship Id="rId2" Type="http://schemas.openxmlformats.org/officeDocument/2006/relationships/hyperlink" Target="http://www.planalto.gov.br/ccivil_03/constituicao/constituicao.htm" TargetMode="External"/><Relationship Id="rId1" Type="http://schemas.openxmlformats.org/officeDocument/2006/relationships/slideLayout" Target="../slideLayouts/slideLayout2.xml"/><Relationship Id="rId6" Type="http://schemas.openxmlformats.org/officeDocument/2006/relationships/hyperlink" Target="https://www.planalto.gov.br/ccivil_03/_Ato2015-2018/2015/Lei/L13204.htm#art1" TargetMode="External"/><Relationship Id="rId5" Type="http://schemas.openxmlformats.org/officeDocument/2006/relationships/hyperlink" Target="https://www.planalto.gov.br/ccivil_03/_ato2011-2014/2011/lei/l12527.htm" TargetMode="External"/><Relationship Id="rId4" Type="http://schemas.openxmlformats.org/officeDocument/2006/relationships/hyperlink" Target="https://www.planalto.gov.br/ccivil_03/leis/l8159.ht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planalto.gov.br/ccivil_03/leis/lcp/lcp101.htm" TargetMode="External"/><Relationship Id="rId2" Type="http://schemas.openxmlformats.org/officeDocument/2006/relationships/hyperlink" Target="https://www.planalto.gov.br/ccivil_03/_Ato2019-2022/2022/Lei/L14345.htm#art1" TargetMode="External"/><Relationship Id="rId1" Type="http://schemas.openxmlformats.org/officeDocument/2006/relationships/slideLayout" Target="../slideLayouts/slideLayout2.xml"/><Relationship Id="rId4" Type="http://schemas.openxmlformats.org/officeDocument/2006/relationships/hyperlink" Target="https://www.planalto.gov.br/ccivil_03/leis/lcp/lcp131.ht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senado.leg.br/transparencia" TargetMode="External"/><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www.lexml.gov.br/urn/urn:lex:br:federal:lei.complementar:2000-05-04;101" TargetMode="External"/><Relationship Id="rId4" Type="http://schemas.openxmlformats.org/officeDocument/2006/relationships/hyperlink" Target="http://www.lexml.gov.br/urn/urn:lex:br:federal:lei:2011-11-18;1252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www.planalto.gov.br/ccivil_03/_Ato2011-2014/2011/Lei/L12527.htm" TargetMode="External"/><Relationship Id="rId2" Type="http://schemas.openxmlformats.org/officeDocument/2006/relationships/hyperlink" Target="http://www.planalto.gov.br/ccivil_03/_Ato2004-2006/2005/Lei/L11111.htm"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www.planalto.gov.br/ccivil_03/Constituicao/Constituicao.htm#art5xxxiii"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www.planalto.gov.br/ccivil_03/Constituicao/Constituicao.htm#art216%C2%A72" TargetMode="External"/><Relationship Id="rId4" Type="http://schemas.openxmlformats.org/officeDocument/2006/relationships/hyperlink" Target="https://www.planalto.gov.br/ccivil_03/Constituicao/Constituicao.htm#art37%C2%A73i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PT capa.png"/>
          <p:cNvPicPr>
            <a:picLocks noChangeAspect="1"/>
          </p:cNvPicPr>
          <p:nvPr/>
        </p:nvPicPr>
        <p:blipFill>
          <a:blip r:embed="rId2" cstate="print"/>
          <a:stretch>
            <a:fillRect/>
          </a:stretch>
        </p:blipFill>
        <p:spPr>
          <a:xfrm>
            <a:off x="0" y="260648"/>
            <a:ext cx="9144000" cy="6890730"/>
          </a:xfrm>
          <a:prstGeom prst="rect">
            <a:avLst/>
          </a:prstGeom>
        </p:spPr>
      </p:pic>
      <p:sp>
        <p:nvSpPr>
          <p:cNvPr id="5" name="Retângulo 4"/>
          <p:cNvSpPr/>
          <p:nvPr/>
        </p:nvSpPr>
        <p:spPr>
          <a:xfrm>
            <a:off x="77725" y="620688"/>
            <a:ext cx="8988549" cy="3600986"/>
          </a:xfrm>
          <a:prstGeom prst="rect">
            <a:avLst/>
          </a:prstGeom>
        </p:spPr>
        <p:txBody>
          <a:bodyPr wrap="square">
            <a:spAutoFit/>
          </a:bodyPr>
          <a:lstStyle/>
          <a:p>
            <a:pPr algn="ctr">
              <a:buSzPct val="100000"/>
            </a:pPr>
            <a:r>
              <a:rPr lang="pt-BR" altLang="pt-BR" sz="4800" u="sng" dirty="0" smtClean="0">
                <a:solidFill>
                  <a:schemeClr val="bg1"/>
                </a:solidFill>
                <a:latin typeface="Arial Black" panose="020B0A04020102020204" pitchFamily="34" charset="0"/>
                <a:ea typeface="DejaVu Sans"/>
                <a:cs typeface="DejaVu Sans"/>
              </a:rPr>
              <a:t>Sejam bem-vindos!</a:t>
            </a:r>
          </a:p>
          <a:p>
            <a:pPr algn="ctr">
              <a:buSzPct val="100000"/>
            </a:pPr>
            <a:endParaRPr lang="pt-BR" altLang="pt-BR" sz="3600" u="sng" dirty="0">
              <a:solidFill>
                <a:schemeClr val="bg1"/>
              </a:solidFill>
              <a:latin typeface="Arial Black" panose="020B0A04020102020204" pitchFamily="34" charset="0"/>
              <a:ea typeface="DejaVu Sans"/>
              <a:cs typeface="DejaVu Sans"/>
            </a:endParaRPr>
          </a:p>
          <a:p>
            <a:pPr algn="ctr" eaLnBrk="1" hangingPunct="1">
              <a:buSzPct val="100000"/>
            </a:pPr>
            <a:endParaRPr lang="pt-BR" altLang="pt-BR" sz="3600" dirty="0" smtClean="0">
              <a:solidFill>
                <a:schemeClr val="bg1"/>
              </a:solidFill>
              <a:latin typeface="Arial Black" panose="020B0A04020102020204" pitchFamily="34" charset="0"/>
              <a:ea typeface="DejaVu Sans"/>
              <a:cs typeface="DejaVu Sans"/>
            </a:endParaRPr>
          </a:p>
          <a:p>
            <a:pPr algn="ctr" eaLnBrk="1" hangingPunct="1">
              <a:buSzPct val="100000"/>
            </a:pPr>
            <a:endParaRPr lang="pt-BR" altLang="pt-BR" sz="3600" dirty="0" smtClean="0">
              <a:solidFill>
                <a:schemeClr val="bg1"/>
              </a:solidFill>
              <a:latin typeface="Arial Black" panose="020B0A04020102020204" pitchFamily="34" charset="0"/>
              <a:ea typeface="DejaVu Sans"/>
              <a:cs typeface="DejaVu Sans"/>
            </a:endParaRPr>
          </a:p>
          <a:p>
            <a:pPr algn="ctr" eaLnBrk="1" hangingPunct="1">
              <a:buSzPct val="100000"/>
            </a:pPr>
            <a:endParaRPr lang="pt-BR" altLang="pt-BR" sz="3600" dirty="0">
              <a:solidFill>
                <a:schemeClr val="bg1"/>
              </a:solidFill>
              <a:latin typeface="Arial Black" panose="020B0A04020102020204" pitchFamily="34" charset="0"/>
              <a:ea typeface="DejaVu Sans"/>
              <a:cs typeface="DejaVu Sans"/>
            </a:endParaRPr>
          </a:p>
          <a:p>
            <a:pPr algn="ctr" eaLnBrk="1" hangingPunct="1">
              <a:buSzPct val="100000"/>
            </a:pPr>
            <a:endParaRPr lang="pt-BR" altLang="pt-BR" sz="3600" dirty="0">
              <a:solidFill>
                <a:schemeClr val="bg1"/>
              </a:solidFill>
              <a:latin typeface="Arial Black" panose="020B0A04020102020204" pitchFamily="34" charset="0"/>
              <a:ea typeface="DejaVu Sans"/>
              <a:cs typeface="DejaVu Sans"/>
            </a:endParaRPr>
          </a:p>
        </p:txBody>
      </p:sp>
      <p:pic>
        <p:nvPicPr>
          <p:cNvPr id="4" name="Imagem 3"/>
          <p:cNvPicPr>
            <a:picLocks noChangeAspect="1"/>
          </p:cNvPicPr>
          <p:nvPr/>
        </p:nvPicPr>
        <p:blipFill>
          <a:blip r:embed="rId3"/>
          <a:stretch>
            <a:fillRect/>
          </a:stretch>
        </p:blipFill>
        <p:spPr>
          <a:xfrm>
            <a:off x="2159731" y="1772816"/>
            <a:ext cx="4824536" cy="294094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620687"/>
            <a:ext cx="7886700" cy="792089"/>
          </a:xfrm>
        </p:spPr>
        <p:txBody>
          <a:bodyPr>
            <a:normAutofit/>
          </a:bodyPr>
          <a:lstStyle/>
          <a:p>
            <a:r>
              <a:rPr lang="pt-BR" sz="1400" b="1" dirty="0">
                <a:latin typeface="Arial" panose="020B0604020202020204" pitchFamily="34" charset="0"/>
                <a:cs typeface="Arial" panose="020B0604020202020204" pitchFamily="34" charset="0"/>
              </a:rPr>
              <a:t>§ </a:t>
            </a:r>
            <a:r>
              <a:rPr lang="pt-BR" sz="1400" b="1" dirty="0" smtClean="0">
                <a:latin typeface="Arial" panose="020B0604020202020204" pitchFamily="34" charset="0"/>
                <a:cs typeface="Arial" panose="020B0604020202020204" pitchFamily="34" charset="0"/>
              </a:rPr>
              <a:t>3º - </a:t>
            </a:r>
            <a:r>
              <a:rPr lang="pt-BR" sz="1400" b="1" dirty="0">
                <a:latin typeface="Arial" panose="020B0604020202020204" pitchFamily="34" charset="0"/>
                <a:cs typeface="Arial" panose="020B0604020202020204" pitchFamily="34" charset="0"/>
              </a:rPr>
              <a:t>Os sítios de que trata o § 2º deverão</a:t>
            </a:r>
            <a:r>
              <a:rPr lang="pt-BR" sz="1400" dirty="0">
                <a:latin typeface="Arial" panose="020B0604020202020204" pitchFamily="34" charset="0"/>
                <a:cs typeface="Arial" panose="020B0604020202020204" pitchFamily="34" charset="0"/>
              </a:rPr>
              <a:t>, na forma de regulamento, </a:t>
            </a:r>
            <a:r>
              <a:rPr lang="pt-BR" sz="1400" b="1" dirty="0">
                <a:latin typeface="Arial" panose="020B0604020202020204" pitchFamily="34" charset="0"/>
                <a:cs typeface="Arial" panose="020B0604020202020204" pitchFamily="34" charset="0"/>
              </a:rPr>
              <a:t>atender</a:t>
            </a:r>
            <a:r>
              <a:rPr lang="pt-BR" sz="1400" dirty="0">
                <a:latin typeface="Arial" panose="020B0604020202020204" pitchFamily="34" charset="0"/>
                <a:cs typeface="Arial" panose="020B0604020202020204" pitchFamily="34" charset="0"/>
              </a:rPr>
              <a:t>, entre outros, aos </a:t>
            </a:r>
            <a:r>
              <a:rPr lang="pt-BR" sz="1400" b="1" dirty="0">
                <a:latin typeface="Arial" panose="020B0604020202020204" pitchFamily="34" charset="0"/>
                <a:cs typeface="Arial" panose="020B0604020202020204" pitchFamily="34" charset="0"/>
              </a:rPr>
              <a:t>seguintes requisitos</a:t>
            </a:r>
            <a:r>
              <a:rPr lang="pt-BR" sz="1400" dirty="0">
                <a:latin typeface="Arial" panose="020B0604020202020204" pitchFamily="34" charset="0"/>
                <a:cs typeface="Arial" panose="020B0604020202020204" pitchFamily="34" charset="0"/>
              </a:rPr>
              <a:t>:</a:t>
            </a:r>
            <a:br>
              <a:rPr lang="pt-BR" sz="1400" dirty="0">
                <a:latin typeface="Arial" panose="020B0604020202020204" pitchFamily="34" charset="0"/>
                <a:cs typeface="Arial" panose="020B0604020202020204" pitchFamily="34" charset="0"/>
              </a:rPr>
            </a:br>
            <a:endParaRPr lang="pt-BR" sz="1400"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628650" y="1196752"/>
            <a:ext cx="7886700" cy="4824536"/>
          </a:xfrm>
        </p:spPr>
        <p:txBody>
          <a:bodyPr>
            <a:noAutofit/>
          </a:bodyPr>
          <a:lstStyle/>
          <a:p>
            <a:pPr marL="0" indent="0">
              <a:buNone/>
            </a:pPr>
            <a:r>
              <a:rPr lang="pt-BR" sz="1400" dirty="0" smtClean="0">
                <a:latin typeface="Arial" panose="020B0604020202020204" pitchFamily="34" charset="0"/>
                <a:cs typeface="Arial" panose="020B0604020202020204" pitchFamily="34" charset="0"/>
              </a:rPr>
              <a:t>I </a:t>
            </a:r>
            <a:r>
              <a:rPr lang="pt-BR" sz="1400" dirty="0">
                <a:latin typeface="Arial" panose="020B0604020202020204" pitchFamily="34" charset="0"/>
                <a:cs typeface="Arial" panose="020B0604020202020204" pitchFamily="34" charset="0"/>
              </a:rPr>
              <a:t>- </a:t>
            </a:r>
            <a:r>
              <a:rPr lang="pt-BR" sz="1400" b="1" dirty="0">
                <a:latin typeface="Arial" panose="020B0604020202020204" pitchFamily="34" charset="0"/>
                <a:cs typeface="Arial" panose="020B0604020202020204" pitchFamily="34" charset="0"/>
              </a:rPr>
              <a:t>conter ferramenta de pesquisa de conteúdo </a:t>
            </a:r>
            <a:r>
              <a:rPr lang="pt-BR" sz="1400" dirty="0">
                <a:latin typeface="Arial" panose="020B0604020202020204" pitchFamily="34" charset="0"/>
                <a:cs typeface="Arial" panose="020B0604020202020204" pitchFamily="34" charset="0"/>
              </a:rPr>
              <a:t>que permita o acesso à informação de forma objetiva, transparente, clara e em linguagem de fácil compreensão;</a:t>
            </a:r>
          </a:p>
          <a:p>
            <a:pPr marL="0" indent="0">
              <a:buNone/>
            </a:pPr>
            <a:r>
              <a:rPr lang="pt-BR" sz="1400" dirty="0">
                <a:latin typeface="Arial" panose="020B0604020202020204" pitchFamily="34" charset="0"/>
                <a:cs typeface="Arial" panose="020B0604020202020204" pitchFamily="34" charset="0"/>
              </a:rPr>
              <a:t>II - </a:t>
            </a:r>
            <a:r>
              <a:rPr lang="pt-BR" sz="1400" b="1" dirty="0">
                <a:latin typeface="Arial" panose="020B0604020202020204" pitchFamily="34" charset="0"/>
                <a:cs typeface="Arial" panose="020B0604020202020204" pitchFamily="34" charset="0"/>
              </a:rPr>
              <a:t>possibilitar a gravação de relatórios em diversos formatos eletrônicos</a:t>
            </a:r>
            <a:r>
              <a:rPr lang="pt-BR" sz="1400" dirty="0">
                <a:latin typeface="Arial" panose="020B0604020202020204" pitchFamily="34" charset="0"/>
                <a:cs typeface="Arial" panose="020B0604020202020204" pitchFamily="34" charset="0"/>
              </a:rPr>
              <a:t>, inclusive abertos e não proprietários, tais como planilhas e texto, de modo a facilitar a análise das informações;</a:t>
            </a:r>
          </a:p>
          <a:p>
            <a:pPr marL="0" indent="0">
              <a:buNone/>
            </a:pPr>
            <a:r>
              <a:rPr lang="pt-BR" sz="1400" dirty="0">
                <a:latin typeface="Arial" panose="020B0604020202020204" pitchFamily="34" charset="0"/>
                <a:cs typeface="Arial" panose="020B0604020202020204" pitchFamily="34" charset="0"/>
              </a:rPr>
              <a:t>III - </a:t>
            </a:r>
            <a:r>
              <a:rPr lang="pt-BR" sz="1400" b="1" dirty="0">
                <a:latin typeface="Arial" panose="020B0604020202020204" pitchFamily="34" charset="0"/>
                <a:cs typeface="Arial" panose="020B0604020202020204" pitchFamily="34" charset="0"/>
              </a:rPr>
              <a:t>possibilitar o acesso</a:t>
            </a:r>
            <a:r>
              <a:rPr lang="pt-BR" sz="1400" dirty="0">
                <a:latin typeface="Arial" panose="020B0604020202020204" pitchFamily="34" charset="0"/>
                <a:cs typeface="Arial" panose="020B0604020202020204" pitchFamily="34" charset="0"/>
              </a:rPr>
              <a:t> </a:t>
            </a:r>
            <a:r>
              <a:rPr lang="pt-BR" sz="1400" b="1" dirty="0">
                <a:latin typeface="Arial" panose="020B0604020202020204" pitchFamily="34" charset="0"/>
                <a:cs typeface="Arial" panose="020B0604020202020204" pitchFamily="34" charset="0"/>
              </a:rPr>
              <a:t>automatizado </a:t>
            </a:r>
            <a:r>
              <a:rPr lang="pt-BR" sz="1400" dirty="0">
                <a:latin typeface="Arial" panose="020B0604020202020204" pitchFamily="34" charset="0"/>
                <a:cs typeface="Arial" panose="020B0604020202020204" pitchFamily="34" charset="0"/>
              </a:rPr>
              <a:t>por sistemas externos em formatos abertos, estruturados e legíveis por máquina;</a:t>
            </a:r>
          </a:p>
          <a:p>
            <a:pPr marL="0" indent="0">
              <a:buNone/>
            </a:pPr>
            <a:r>
              <a:rPr lang="pt-BR" sz="1400" dirty="0">
                <a:latin typeface="Arial" panose="020B0604020202020204" pitchFamily="34" charset="0"/>
                <a:cs typeface="Arial" panose="020B0604020202020204" pitchFamily="34" charset="0"/>
              </a:rPr>
              <a:t>IV - </a:t>
            </a:r>
            <a:r>
              <a:rPr lang="pt-BR" sz="1400" b="1" dirty="0">
                <a:latin typeface="Arial" panose="020B0604020202020204" pitchFamily="34" charset="0"/>
                <a:cs typeface="Arial" panose="020B0604020202020204" pitchFamily="34" charset="0"/>
              </a:rPr>
              <a:t>divulgar em detalhes </a:t>
            </a:r>
            <a:r>
              <a:rPr lang="pt-BR" sz="1400" dirty="0">
                <a:latin typeface="Arial" panose="020B0604020202020204" pitchFamily="34" charset="0"/>
                <a:cs typeface="Arial" panose="020B0604020202020204" pitchFamily="34" charset="0"/>
              </a:rPr>
              <a:t>os formatos utilizados para estruturação da informação;</a:t>
            </a:r>
          </a:p>
          <a:p>
            <a:pPr marL="0" indent="0">
              <a:buNone/>
            </a:pPr>
            <a:r>
              <a:rPr lang="pt-BR" sz="1400" dirty="0">
                <a:latin typeface="Arial" panose="020B0604020202020204" pitchFamily="34" charset="0"/>
                <a:cs typeface="Arial" panose="020B0604020202020204" pitchFamily="34" charset="0"/>
              </a:rPr>
              <a:t>V - </a:t>
            </a:r>
            <a:r>
              <a:rPr lang="pt-BR" sz="1400" b="1" dirty="0">
                <a:latin typeface="Arial" panose="020B0604020202020204" pitchFamily="34" charset="0"/>
                <a:cs typeface="Arial" panose="020B0604020202020204" pitchFamily="34" charset="0"/>
              </a:rPr>
              <a:t>garantir a autenticidade e a integridade </a:t>
            </a:r>
            <a:r>
              <a:rPr lang="pt-BR" sz="1400" dirty="0">
                <a:latin typeface="Arial" panose="020B0604020202020204" pitchFamily="34" charset="0"/>
                <a:cs typeface="Arial" panose="020B0604020202020204" pitchFamily="34" charset="0"/>
              </a:rPr>
              <a:t>das informações disponíveis para acesso;</a:t>
            </a:r>
          </a:p>
          <a:p>
            <a:pPr marL="0" indent="0">
              <a:buNone/>
            </a:pPr>
            <a:r>
              <a:rPr lang="pt-BR" sz="1400" dirty="0">
                <a:latin typeface="Arial" panose="020B0604020202020204" pitchFamily="34" charset="0"/>
                <a:cs typeface="Arial" panose="020B0604020202020204" pitchFamily="34" charset="0"/>
              </a:rPr>
              <a:t>VI - </a:t>
            </a:r>
            <a:r>
              <a:rPr lang="pt-BR" sz="1400" b="1" dirty="0">
                <a:latin typeface="Arial" panose="020B0604020202020204" pitchFamily="34" charset="0"/>
                <a:cs typeface="Arial" panose="020B0604020202020204" pitchFamily="34" charset="0"/>
              </a:rPr>
              <a:t>manter atualizadas </a:t>
            </a:r>
            <a:r>
              <a:rPr lang="pt-BR" sz="1400" dirty="0">
                <a:latin typeface="Arial" panose="020B0604020202020204" pitchFamily="34" charset="0"/>
                <a:cs typeface="Arial" panose="020B0604020202020204" pitchFamily="34" charset="0"/>
              </a:rPr>
              <a:t>as informações disponíveis para acesso;</a:t>
            </a:r>
          </a:p>
          <a:p>
            <a:pPr marL="0" indent="0">
              <a:buNone/>
            </a:pPr>
            <a:r>
              <a:rPr lang="pt-BR" sz="1400" dirty="0">
                <a:latin typeface="Arial" panose="020B0604020202020204" pitchFamily="34" charset="0"/>
                <a:cs typeface="Arial" panose="020B0604020202020204" pitchFamily="34" charset="0"/>
              </a:rPr>
              <a:t>VII - </a:t>
            </a:r>
            <a:r>
              <a:rPr lang="pt-BR" sz="1400" b="1" dirty="0">
                <a:latin typeface="Arial" panose="020B0604020202020204" pitchFamily="34" charset="0"/>
                <a:cs typeface="Arial" panose="020B0604020202020204" pitchFamily="34" charset="0"/>
              </a:rPr>
              <a:t>indicar local e instruções que permitam ao interessado comunicar-se</a:t>
            </a:r>
            <a:r>
              <a:rPr lang="pt-BR" sz="1400" dirty="0">
                <a:latin typeface="Arial" panose="020B0604020202020204" pitchFamily="34" charset="0"/>
                <a:cs typeface="Arial" panose="020B0604020202020204" pitchFamily="34" charset="0"/>
              </a:rPr>
              <a:t>, por via eletrônica ou telefônica, com o órgão ou entidade detentora do sítio; e</a:t>
            </a:r>
          </a:p>
          <a:p>
            <a:pPr marL="0" indent="0">
              <a:buNone/>
            </a:pPr>
            <a:r>
              <a:rPr lang="pt-BR" sz="1400" dirty="0">
                <a:latin typeface="Arial" panose="020B0604020202020204" pitchFamily="34" charset="0"/>
                <a:cs typeface="Arial" panose="020B0604020202020204" pitchFamily="34" charset="0"/>
              </a:rPr>
              <a:t>VIII - </a:t>
            </a:r>
            <a:r>
              <a:rPr lang="pt-BR" sz="1400" b="1" dirty="0">
                <a:latin typeface="Arial" panose="020B0604020202020204" pitchFamily="34" charset="0"/>
                <a:cs typeface="Arial" panose="020B0604020202020204" pitchFamily="34" charset="0"/>
              </a:rPr>
              <a:t>adotar as medidas necessárias para garantir a acessibilidade de conteúdo para pessoas com deficiência</a:t>
            </a:r>
            <a:r>
              <a:rPr lang="pt-BR" sz="1400" dirty="0">
                <a:latin typeface="Arial" panose="020B0604020202020204" pitchFamily="34" charset="0"/>
                <a:cs typeface="Arial" panose="020B0604020202020204" pitchFamily="34" charset="0"/>
              </a:rPr>
              <a:t>, nos termos do </a:t>
            </a:r>
            <a:r>
              <a:rPr lang="pt-BR" sz="1400" dirty="0">
                <a:latin typeface="Arial" panose="020B0604020202020204" pitchFamily="34" charset="0"/>
                <a:cs typeface="Arial" panose="020B0604020202020204" pitchFamily="34" charset="0"/>
                <a:hlinkClick r:id="rId2"/>
              </a:rPr>
              <a:t>art. 17 da Lei nº 10.098, de 19 de dezembro de 2000, </a:t>
            </a:r>
            <a:r>
              <a:rPr lang="pt-BR" sz="1400" dirty="0">
                <a:latin typeface="Arial" panose="020B0604020202020204" pitchFamily="34" charset="0"/>
                <a:cs typeface="Arial" panose="020B0604020202020204" pitchFamily="34" charset="0"/>
              </a:rPr>
              <a:t>e do </a:t>
            </a:r>
            <a:r>
              <a:rPr lang="pt-BR" sz="1400" dirty="0">
                <a:latin typeface="Arial" panose="020B0604020202020204" pitchFamily="34" charset="0"/>
                <a:cs typeface="Arial" panose="020B0604020202020204" pitchFamily="34" charset="0"/>
                <a:hlinkClick r:id="rId3"/>
              </a:rPr>
              <a:t>art. 9º da Convenção sobre os Direitos das Pessoas com Deficiência, aprovada pelo Decreto Legislativo nº 186, de 9 de julho de 2008.</a:t>
            </a:r>
            <a:endParaRPr lang="pt-BR" sz="1400" dirty="0">
              <a:latin typeface="Arial" panose="020B0604020202020204" pitchFamily="34" charset="0"/>
              <a:cs typeface="Arial" panose="020B0604020202020204" pitchFamily="34" charset="0"/>
            </a:endParaRPr>
          </a:p>
          <a:p>
            <a:pPr marL="0" indent="0">
              <a:buNone/>
            </a:pPr>
            <a:r>
              <a:rPr lang="pt-BR" sz="1400" b="1" dirty="0">
                <a:latin typeface="Arial" panose="020B0604020202020204" pitchFamily="34" charset="0"/>
                <a:cs typeface="Arial" panose="020B0604020202020204" pitchFamily="34" charset="0"/>
              </a:rPr>
              <a:t>§ </a:t>
            </a:r>
            <a:r>
              <a:rPr lang="pt-BR" sz="1400" b="1" dirty="0" smtClean="0">
                <a:latin typeface="Arial" panose="020B0604020202020204" pitchFamily="34" charset="0"/>
                <a:cs typeface="Arial" panose="020B0604020202020204" pitchFamily="34" charset="0"/>
              </a:rPr>
              <a:t>4º - </a:t>
            </a:r>
            <a:r>
              <a:rPr lang="pt-BR" sz="1400" b="1" dirty="0">
                <a:latin typeface="Arial" panose="020B0604020202020204" pitchFamily="34" charset="0"/>
                <a:cs typeface="Arial" panose="020B0604020202020204" pitchFamily="34" charset="0"/>
              </a:rPr>
              <a:t>Os Municípios com população de até 10.000 (dez mil) habitantes ficam dispensados da divulgação obrigatória na internet </a:t>
            </a:r>
            <a:r>
              <a:rPr lang="pt-BR" sz="1400" dirty="0">
                <a:latin typeface="Arial" panose="020B0604020202020204" pitchFamily="34" charset="0"/>
                <a:cs typeface="Arial" panose="020B0604020202020204" pitchFamily="34" charset="0"/>
              </a:rPr>
              <a:t>a que se refere o § 2º </a:t>
            </a:r>
            <a:r>
              <a:rPr lang="pt-BR" sz="1400" b="1" dirty="0">
                <a:latin typeface="Arial" panose="020B0604020202020204" pitchFamily="34" charset="0"/>
                <a:cs typeface="Arial" panose="020B0604020202020204" pitchFamily="34" charset="0"/>
              </a:rPr>
              <a:t>, mantida a obrigatoriedade de divulgação, em tempo real, de informações relativas à execução orçamentária e financeira</a:t>
            </a:r>
            <a:r>
              <a:rPr lang="pt-BR" sz="1400" dirty="0">
                <a:latin typeface="Arial" panose="020B0604020202020204" pitchFamily="34" charset="0"/>
                <a:cs typeface="Arial" panose="020B0604020202020204" pitchFamily="34" charset="0"/>
              </a:rPr>
              <a:t>, nos critérios e prazos previstos no </a:t>
            </a:r>
            <a:r>
              <a:rPr lang="pt-BR" sz="1400" dirty="0">
                <a:latin typeface="Arial" panose="020B0604020202020204" pitchFamily="34" charset="0"/>
                <a:cs typeface="Arial" panose="020B0604020202020204" pitchFamily="34" charset="0"/>
                <a:hlinkClick r:id="rId4"/>
              </a:rPr>
              <a:t>art. 73-B da Lei Complementar nº 101, de 4 de maio de 2000 (Lei de Responsabilidade Fiscal).</a:t>
            </a:r>
            <a:endParaRPr lang="pt-BR" sz="1400" dirty="0">
              <a:latin typeface="Arial" panose="020B0604020202020204" pitchFamily="34" charset="0"/>
              <a:cs typeface="Arial" panose="020B0604020202020204" pitchFamily="34" charset="0"/>
            </a:endParaRPr>
          </a:p>
          <a:p>
            <a:endParaRPr lang="pt-BR" sz="1400" dirty="0">
              <a:latin typeface="Arial" panose="020B0604020202020204" pitchFamily="34" charset="0"/>
              <a:cs typeface="Arial" panose="020B0604020202020204" pitchFamily="34" charset="0"/>
            </a:endParaRPr>
          </a:p>
          <a:p>
            <a:endParaRPr lang="pt-B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1480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6053" y="1700808"/>
            <a:ext cx="7886700" cy="288032"/>
          </a:xfrm>
        </p:spPr>
        <p:txBody>
          <a:bodyPr>
            <a:noAutofit/>
          </a:bodyPr>
          <a:lstStyle/>
          <a:p>
            <a:r>
              <a:rPr lang="pt-BR" sz="1600" b="1" dirty="0">
                <a:latin typeface="Arial" panose="020B0604020202020204" pitchFamily="34" charset="0"/>
                <a:cs typeface="Arial" panose="020B0604020202020204" pitchFamily="34" charset="0"/>
              </a:rPr>
              <a:t>Art. </a:t>
            </a:r>
            <a:r>
              <a:rPr lang="pt-BR" sz="1600" b="1" dirty="0" smtClean="0">
                <a:latin typeface="Arial" panose="020B0604020202020204" pitchFamily="34" charset="0"/>
                <a:cs typeface="Arial" panose="020B0604020202020204" pitchFamily="34" charset="0"/>
              </a:rPr>
              <a:t>9º - </a:t>
            </a:r>
            <a:r>
              <a:rPr lang="pt-BR" sz="1600" dirty="0">
                <a:latin typeface="Arial" panose="020B0604020202020204" pitchFamily="34" charset="0"/>
                <a:cs typeface="Arial" panose="020B0604020202020204" pitchFamily="34" charset="0"/>
              </a:rPr>
              <a:t>O</a:t>
            </a:r>
            <a:r>
              <a:rPr lang="pt-BR" sz="1600" b="1" dirty="0">
                <a:latin typeface="Arial" panose="020B0604020202020204" pitchFamily="34" charset="0"/>
                <a:cs typeface="Arial" panose="020B0604020202020204" pitchFamily="34" charset="0"/>
              </a:rPr>
              <a:t> acesso a informações públicas será assegurado </a:t>
            </a:r>
            <a:r>
              <a:rPr lang="pt-BR" sz="1600" dirty="0">
                <a:latin typeface="Arial" panose="020B0604020202020204" pitchFamily="34" charset="0"/>
                <a:cs typeface="Arial" panose="020B0604020202020204" pitchFamily="34" charset="0"/>
              </a:rPr>
              <a:t>mediante</a:t>
            </a:r>
            <a:r>
              <a:rPr lang="pt-BR" sz="1600" dirty="0" smtClean="0">
                <a:latin typeface="Arial" panose="020B0604020202020204" pitchFamily="34" charset="0"/>
                <a:cs typeface="Arial" panose="020B0604020202020204" pitchFamily="34" charset="0"/>
              </a:rPr>
              <a:t>:</a:t>
            </a:r>
            <a:endParaRPr lang="pt-BR" sz="1600"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650002" y="2204864"/>
            <a:ext cx="7886700" cy="2304256"/>
          </a:xfrm>
        </p:spPr>
        <p:txBody>
          <a:bodyPr/>
          <a:lstStyle/>
          <a:p>
            <a:pPr marL="0" indent="0">
              <a:buNone/>
            </a:pPr>
            <a:r>
              <a:rPr lang="pt-BR" sz="1600" dirty="0" smtClean="0">
                <a:latin typeface="Arial" panose="020B0604020202020204" pitchFamily="34" charset="0"/>
                <a:cs typeface="Arial" panose="020B0604020202020204" pitchFamily="34" charset="0"/>
              </a:rPr>
              <a:t>I </a:t>
            </a:r>
            <a:r>
              <a:rPr lang="pt-BR" sz="1600" dirty="0">
                <a:latin typeface="Arial" panose="020B0604020202020204" pitchFamily="34" charset="0"/>
                <a:cs typeface="Arial" panose="020B0604020202020204" pitchFamily="34" charset="0"/>
              </a:rPr>
              <a:t>- </a:t>
            </a:r>
            <a:r>
              <a:rPr lang="pt-BR" sz="1600" b="1" dirty="0">
                <a:latin typeface="Arial" panose="020B0604020202020204" pitchFamily="34" charset="0"/>
                <a:cs typeface="Arial" panose="020B0604020202020204" pitchFamily="34" charset="0"/>
              </a:rPr>
              <a:t>criação de serviço de informações ao cidadão</a:t>
            </a:r>
            <a:r>
              <a:rPr lang="pt-BR" sz="1600" dirty="0">
                <a:latin typeface="Arial" panose="020B0604020202020204" pitchFamily="34" charset="0"/>
                <a:cs typeface="Arial" panose="020B0604020202020204" pitchFamily="34" charset="0"/>
              </a:rPr>
              <a:t>, nos órgãos e entidades do poder público, em local com condições apropriadas para:</a:t>
            </a:r>
          </a:p>
          <a:p>
            <a:pPr marL="0" indent="0">
              <a:buNone/>
            </a:pPr>
            <a:r>
              <a:rPr lang="pt-BR" sz="1600" dirty="0">
                <a:latin typeface="Arial" panose="020B0604020202020204" pitchFamily="34" charset="0"/>
                <a:cs typeface="Arial" panose="020B0604020202020204" pitchFamily="34" charset="0"/>
              </a:rPr>
              <a:t>a) </a:t>
            </a:r>
            <a:r>
              <a:rPr lang="pt-BR" sz="1600" b="1" dirty="0">
                <a:latin typeface="Arial" panose="020B0604020202020204" pitchFamily="34" charset="0"/>
                <a:cs typeface="Arial" panose="020B0604020202020204" pitchFamily="34" charset="0"/>
              </a:rPr>
              <a:t>atender e orientar o público </a:t>
            </a:r>
            <a:r>
              <a:rPr lang="pt-BR" sz="1600" dirty="0">
                <a:latin typeface="Arial" panose="020B0604020202020204" pitchFamily="34" charset="0"/>
                <a:cs typeface="Arial" panose="020B0604020202020204" pitchFamily="34" charset="0"/>
              </a:rPr>
              <a:t>quanto ao acesso a informações;</a:t>
            </a:r>
          </a:p>
          <a:p>
            <a:pPr marL="0" indent="0">
              <a:buNone/>
            </a:pPr>
            <a:r>
              <a:rPr lang="pt-BR" sz="1600" dirty="0">
                <a:latin typeface="Arial" panose="020B0604020202020204" pitchFamily="34" charset="0"/>
                <a:cs typeface="Arial" panose="020B0604020202020204" pitchFamily="34" charset="0"/>
              </a:rPr>
              <a:t>b) </a:t>
            </a:r>
            <a:r>
              <a:rPr lang="pt-BR" sz="1600" b="1" dirty="0">
                <a:latin typeface="Arial" panose="020B0604020202020204" pitchFamily="34" charset="0"/>
                <a:cs typeface="Arial" panose="020B0604020202020204" pitchFamily="34" charset="0"/>
              </a:rPr>
              <a:t>informar sobre a tramitação de documentos </a:t>
            </a:r>
            <a:r>
              <a:rPr lang="pt-BR" sz="1600" dirty="0">
                <a:latin typeface="Arial" panose="020B0604020202020204" pitchFamily="34" charset="0"/>
                <a:cs typeface="Arial" panose="020B0604020202020204" pitchFamily="34" charset="0"/>
              </a:rPr>
              <a:t>nas suas respectivas unidades;</a:t>
            </a:r>
          </a:p>
          <a:p>
            <a:pPr marL="0" indent="0">
              <a:buNone/>
            </a:pPr>
            <a:r>
              <a:rPr lang="pt-BR" sz="1600" dirty="0">
                <a:latin typeface="Arial" panose="020B0604020202020204" pitchFamily="34" charset="0"/>
                <a:cs typeface="Arial" panose="020B0604020202020204" pitchFamily="34" charset="0"/>
              </a:rPr>
              <a:t>c) </a:t>
            </a:r>
            <a:r>
              <a:rPr lang="pt-BR" sz="1600" b="1" dirty="0">
                <a:latin typeface="Arial" panose="020B0604020202020204" pitchFamily="34" charset="0"/>
                <a:cs typeface="Arial" panose="020B0604020202020204" pitchFamily="34" charset="0"/>
              </a:rPr>
              <a:t>protocolizar documentos e requerimentos </a:t>
            </a:r>
            <a:r>
              <a:rPr lang="pt-BR" sz="1600" dirty="0">
                <a:latin typeface="Arial" panose="020B0604020202020204" pitchFamily="34" charset="0"/>
                <a:cs typeface="Arial" panose="020B0604020202020204" pitchFamily="34" charset="0"/>
              </a:rPr>
              <a:t>de acesso a informações; e</a:t>
            </a:r>
          </a:p>
          <a:p>
            <a:pPr marL="0" indent="0">
              <a:buNone/>
            </a:pPr>
            <a:r>
              <a:rPr lang="pt-BR" sz="1600" dirty="0">
                <a:latin typeface="Arial" panose="020B0604020202020204" pitchFamily="34" charset="0"/>
                <a:cs typeface="Arial" panose="020B0604020202020204" pitchFamily="34" charset="0"/>
              </a:rPr>
              <a:t>II - </a:t>
            </a:r>
            <a:r>
              <a:rPr lang="pt-BR" sz="1600" b="1" dirty="0">
                <a:latin typeface="Arial" panose="020B0604020202020204" pitchFamily="34" charset="0"/>
                <a:cs typeface="Arial" panose="020B0604020202020204" pitchFamily="34" charset="0"/>
              </a:rPr>
              <a:t>realização de audiências ou consultas públicas</a:t>
            </a:r>
            <a:r>
              <a:rPr lang="pt-BR" sz="1600" dirty="0">
                <a:latin typeface="Arial" panose="020B0604020202020204" pitchFamily="34" charset="0"/>
                <a:cs typeface="Arial" panose="020B0604020202020204" pitchFamily="34" charset="0"/>
              </a:rPr>
              <a:t>, incentivo à participação popular ou a outras formas de divulgação.</a:t>
            </a:r>
          </a:p>
          <a:p>
            <a:endParaRPr lang="pt-BR" dirty="0"/>
          </a:p>
        </p:txBody>
      </p:sp>
    </p:spTree>
    <p:extLst>
      <p:ext uri="{BB962C8B-B14F-4D97-AF65-F5344CB8AC3E}">
        <p14:creationId xmlns:p14="http://schemas.microsoft.com/office/powerpoint/2010/main" val="1849148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6549" y="548680"/>
            <a:ext cx="7886700" cy="792088"/>
          </a:xfrm>
        </p:spPr>
        <p:txBody>
          <a:bodyPr>
            <a:normAutofit fontScale="90000"/>
          </a:bodyPr>
          <a:lstStyle/>
          <a:p>
            <a:pPr algn="ctr"/>
            <a:r>
              <a:rPr lang="pt-BR" sz="1800" b="1" u="sng" dirty="0" smtClean="0">
                <a:solidFill>
                  <a:schemeClr val="accent1">
                    <a:lumMod val="50000"/>
                  </a:schemeClr>
                </a:solidFill>
              </a:rPr>
              <a:t/>
            </a:r>
            <a:br>
              <a:rPr lang="pt-BR" sz="1800" b="1" u="sng" dirty="0" smtClean="0">
                <a:solidFill>
                  <a:schemeClr val="accent1">
                    <a:lumMod val="50000"/>
                  </a:schemeClr>
                </a:solidFill>
              </a:rPr>
            </a:br>
            <a:r>
              <a:rPr lang="pt-BR" sz="1800" b="1" u="sng" dirty="0" smtClean="0">
                <a:solidFill>
                  <a:schemeClr val="accent1">
                    <a:lumMod val="50000"/>
                  </a:schemeClr>
                </a:solidFill>
              </a:rPr>
              <a:t/>
            </a:r>
            <a:br>
              <a:rPr lang="pt-BR" sz="1800" b="1" u="sng" dirty="0" smtClean="0">
                <a:solidFill>
                  <a:schemeClr val="accent1">
                    <a:lumMod val="50000"/>
                  </a:schemeClr>
                </a:solidFill>
              </a:rPr>
            </a:br>
            <a:r>
              <a:rPr lang="pt-BR" sz="1600" dirty="0">
                <a:latin typeface="Arial" panose="020B0604020202020204" pitchFamily="34" charset="0"/>
                <a:cs typeface="Arial" panose="020B0604020202020204" pitchFamily="34" charset="0"/>
              </a:rPr>
              <a:t/>
            </a:r>
            <a:br>
              <a:rPr lang="pt-BR" sz="1600" dirty="0">
                <a:latin typeface="Arial" panose="020B0604020202020204" pitchFamily="34" charset="0"/>
                <a:cs typeface="Arial" panose="020B0604020202020204" pitchFamily="34" charset="0"/>
              </a:rPr>
            </a:br>
            <a:r>
              <a:rPr lang="pt-BR" sz="1600" b="1" u="sng" dirty="0" smtClean="0">
                <a:solidFill>
                  <a:schemeClr val="accent1">
                    <a:lumMod val="50000"/>
                  </a:schemeClr>
                </a:solidFill>
                <a:latin typeface="Arial" panose="020B0604020202020204" pitchFamily="34" charset="0"/>
                <a:cs typeface="Arial" panose="020B0604020202020204" pitchFamily="34" charset="0"/>
              </a:rPr>
              <a:t>Constituição da República Federativa do Brasil de 1988.</a:t>
            </a:r>
            <a:r>
              <a:rPr lang="pt-BR" sz="1800" b="1" u="sng" dirty="0" smtClean="0">
                <a:solidFill>
                  <a:schemeClr val="accent1">
                    <a:lumMod val="50000"/>
                  </a:schemeClr>
                </a:solidFill>
                <a:latin typeface="Arial" panose="020B0604020202020204" pitchFamily="34" charset="0"/>
                <a:cs typeface="Arial" panose="020B0604020202020204" pitchFamily="34" charset="0"/>
              </a:rPr>
              <a:t/>
            </a:r>
            <a:br>
              <a:rPr lang="pt-BR" sz="1800" b="1" u="sng" dirty="0" smtClean="0">
                <a:solidFill>
                  <a:schemeClr val="accent1">
                    <a:lumMod val="50000"/>
                  </a:schemeClr>
                </a:solidFill>
                <a:latin typeface="Arial" panose="020B0604020202020204" pitchFamily="34" charset="0"/>
                <a:cs typeface="Arial" panose="020B0604020202020204" pitchFamily="34" charset="0"/>
              </a:rPr>
            </a:br>
            <a:r>
              <a:rPr lang="pt-BR" dirty="0" smtClean="0"/>
              <a:t/>
            </a:r>
            <a:br>
              <a:rPr lang="pt-BR" dirty="0" smtClean="0"/>
            </a:br>
            <a:endParaRPr lang="pt-BR" dirty="0"/>
          </a:p>
        </p:txBody>
      </p:sp>
      <p:sp>
        <p:nvSpPr>
          <p:cNvPr id="3" name="Espaço Reservado para Conteúdo 2"/>
          <p:cNvSpPr>
            <a:spLocks noGrp="1"/>
          </p:cNvSpPr>
          <p:nvPr>
            <p:ph idx="1"/>
          </p:nvPr>
        </p:nvSpPr>
        <p:spPr>
          <a:xfrm>
            <a:off x="616549" y="1052736"/>
            <a:ext cx="7886700" cy="5184576"/>
          </a:xfrm>
        </p:spPr>
        <p:txBody>
          <a:bodyPr>
            <a:normAutofit fontScale="92500" lnSpcReduction="20000"/>
          </a:bodyPr>
          <a:lstStyle/>
          <a:p>
            <a:pPr marL="0" indent="0">
              <a:buNone/>
            </a:pPr>
            <a:r>
              <a:rPr lang="pt-BR" sz="1300" dirty="0">
                <a:latin typeface="Arial" panose="020B0604020202020204" pitchFamily="34" charset="0"/>
                <a:cs typeface="Arial" panose="020B0604020202020204" pitchFamily="34" charset="0"/>
              </a:rPr>
              <a:t>Fonte: </a:t>
            </a:r>
            <a:r>
              <a:rPr lang="pt-BR" sz="1300" b="1" dirty="0">
                <a:latin typeface="Arial" panose="020B0604020202020204" pitchFamily="34" charset="0"/>
                <a:cs typeface="Arial" panose="020B0604020202020204" pitchFamily="34" charset="0"/>
                <a:hlinkClick r:id="rId2"/>
              </a:rPr>
              <a:t>http://</a:t>
            </a:r>
            <a:r>
              <a:rPr lang="pt-BR" sz="1300" b="1" dirty="0" smtClean="0">
                <a:latin typeface="Arial" panose="020B0604020202020204" pitchFamily="34" charset="0"/>
                <a:cs typeface="Arial" panose="020B0604020202020204" pitchFamily="34" charset="0"/>
                <a:hlinkClick r:id="rId2"/>
              </a:rPr>
              <a:t>www.planalto.gov.br/ccivil_03/constituicao/constituicao.htm</a:t>
            </a:r>
            <a:endParaRPr lang="pt-BR" sz="1300" b="1" dirty="0" smtClean="0">
              <a:latin typeface="Arial" panose="020B0604020202020204" pitchFamily="34" charset="0"/>
              <a:cs typeface="Arial" panose="020B0604020202020204" pitchFamily="34" charset="0"/>
            </a:endParaRPr>
          </a:p>
          <a:p>
            <a:pPr marL="0" indent="0" algn="ctr">
              <a:buNone/>
            </a:pPr>
            <a:endParaRPr lang="pt-BR" sz="1300" b="1" u="sng" dirty="0">
              <a:solidFill>
                <a:schemeClr val="accent1">
                  <a:lumMod val="50000"/>
                </a:schemeClr>
              </a:solidFill>
              <a:latin typeface="Arial" panose="020B0604020202020204" pitchFamily="34" charset="0"/>
              <a:cs typeface="Arial" panose="020B0604020202020204" pitchFamily="34" charset="0"/>
            </a:endParaRPr>
          </a:p>
          <a:p>
            <a:pPr marL="0" indent="0" algn="ctr">
              <a:buNone/>
            </a:pPr>
            <a:r>
              <a:rPr lang="pt-BR" sz="1500" b="1" u="sng" dirty="0" smtClean="0">
                <a:solidFill>
                  <a:schemeClr val="accent1">
                    <a:lumMod val="50000"/>
                  </a:schemeClr>
                </a:solidFill>
                <a:latin typeface="Arial" panose="020B0604020202020204" pitchFamily="34" charset="0"/>
                <a:cs typeface="Arial" panose="020B0604020202020204" pitchFamily="34" charset="0"/>
              </a:rPr>
              <a:t>Lei </a:t>
            </a:r>
            <a:r>
              <a:rPr lang="pt-BR" sz="1500" b="1" u="sng" dirty="0">
                <a:solidFill>
                  <a:schemeClr val="accent1">
                    <a:lumMod val="50000"/>
                  </a:schemeClr>
                </a:solidFill>
                <a:latin typeface="Arial" panose="020B0604020202020204" pitchFamily="34" charset="0"/>
                <a:cs typeface="Arial" panose="020B0604020202020204" pitchFamily="34" charset="0"/>
              </a:rPr>
              <a:t>nº 8.112, de 11 de dezembro de </a:t>
            </a:r>
            <a:r>
              <a:rPr lang="pt-BR" sz="1500" b="1" u="sng" dirty="0" smtClean="0">
                <a:solidFill>
                  <a:schemeClr val="accent1">
                    <a:lumMod val="50000"/>
                  </a:schemeClr>
                </a:solidFill>
                <a:latin typeface="Arial" panose="020B0604020202020204" pitchFamily="34" charset="0"/>
                <a:cs typeface="Arial" panose="020B0604020202020204" pitchFamily="34" charset="0"/>
              </a:rPr>
              <a:t>1990.</a:t>
            </a:r>
            <a:endParaRPr lang="pt-BR" sz="1500" dirty="0" smtClean="0">
              <a:latin typeface="Arial" panose="020B0604020202020204" pitchFamily="34" charset="0"/>
              <a:cs typeface="Arial" panose="020B0604020202020204" pitchFamily="34" charset="0"/>
            </a:endParaRPr>
          </a:p>
          <a:p>
            <a:pPr marL="0" indent="0">
              <a:buNone/>
            </a:pPr>
            <a:r>
              <a:rPr lang="pt-BR" sz="1300" dirty="0" smtClean="0">
                <a:latin typeface="Arial" panose="020B0604020202020204" pitchFamily="34" charset="0"/>
                <a:cs typeface="Arial" panose="020B0604020202020204" pitchFamily="34" charset="0"/>
              </a:rPr>
              <a:t>Dispõe </a:t>
            </a:r>
            <a:r>
              <a:rPr lang="pt-BR" sz="1300" dirty="0">
                <a:latin typeface="Arial" panose="020B0604020202020204" pitchFamily="34" charset="0"/>
                <a:cs typeface="Arial" panose="020B0604020202020204" pitchFamily="34" charset="0"/>
              </a:rPr>
              <a:t>sobre o regime jurídico dos </a:t>
            </a:r>
            <a:r>
              <a:rPr lang="pt-BR" sz="1300" b="1" dirty="0">
                <a:latin typeface="Arial" panose="020B0604020202020204" pitchFamily="34" charset="0"/>
                <a:cs typeface="Arial" panose="020B0604020202020204" pitchFamily="34" charset="0"/>
              </a:rPr>
              <a:t>servidores públicos </a:t>
            </a:r>
            <a:r>
              <a:rPr lang="pt-BR" sz="1300" dirty="0">
                <a:latin typeface="Arial" panose="020B0604020202020204" pitchFamily="34" charset="0"/>
                <a:cs typeface="Arial" panose="020B0604020202020204" pitchFamily="34" charset="0"/>
              </a:rPr>
              <a:t>civis da União, das autarquias e das fundações públicas federais.</a:t>
            </a:r>
          </a:p>
          <a:p>
            <a:pPr marL="0" indent="0">
              <a:buNone/>
            </a:pPr>
            <a:r>
              <a:rPr lang="pt-BR" sz="1300" dirty="0">
                <a:latin typeface="Arial" panose="020B0604020202020204" pitchFamily="34" charset="0"/>
                <a:cs typeface="Arial" panose="020B0604020202020204" pitchFamily="34" charset="0"/>
              </a:rPr>
              <a:t>Fonte: </a:t>
            </a:r>
            <a:r>
              <a:rPr lang="pt-BR" sz="1300" b="1" dirty="0">
                <a:solidFill>
                  <a:schemeClr val="accent1">
                    <a:lumMod val="50000"/>
                  </a:schemeClr>
                </a:solidFill>
                <a:latin typeface="Arial" panose="020B0604020202020204" pitchFamily="34" charset="0"/>
                <a:cs typeface="Arial" panose="020B0604020202020204" pitchFamily="34" charset="0"/>
                <a:hlinkClick r:id="rId3"/>
              </a:rPr>
              <a:t>https://www.planalto.gov.br/ccivil_03/leis/l8112cons.htm</a:t>
            </a:r>
            <a:endParaRPr lang="pt-BR" sz="1300" b="1" dirty="0">
              <a:solidFill>
                <a:schemeClr val="accent1">
                  <a:lumMod val="50000"/>
                </a:schemeClr>
              </a:solidFill>
              <a:latin typeface="Arial" panose="020B0604020202020204" pitchFamily="34" charset="0"/>
              <a:cs typeface="Arial" panose="020B0604020202020204" pitchFamily="34" charset="0"/>
            </a:endParaRPr>
          </a:p>
          <a:p>
            <a:pPr marL="0" indent="0" algn="ctr">
              <a:buNone/>
            </a:pPr>
            <a:endParaRPr lang="pt-BR" sz="1300" b="1" u="sng" dirty="0" smtClean="0">
              <a:solidFill>
                <a:schemeClr val="accent1">
                  <a:lumMod val="50000"/>
                </a:schemeClr>
              </a:solidFill>
              <a:latin typeface="Arial" panose="020B0604020202020204" pitchFamily="34" charset="0"/>
              <a:cs typeface="Arial" panose="020B0604020202020204" pitchFamily="34" charset="0"/>
            </a:endParaRPr>
          </a:p>
          <a:p>
            <a:pPr marL="0" indent="0" algn="ctr">
              <a:buNone/>
            </a:pPr>
            <a:r>
              <a:rPr lang="pt-BR" sz="1500" b="1" u="sng" dirty="0">
                <a:solidFill>
                  <a:schemeClr val="accent1">
                    <a:lumMod val="50000"/>
                  </a:schemeClr>
                </a:solidFill>
                <a:latin typeface="Arial" panose="020B0604020202020204" pitchFamily="34" charset="0"/>
                <a:cs typeface="Arial" panose="020B0604020202020204" pitchFamily="34" charset="0"/>
              </a:rPr>
              <a:t>Lei nº 8.159, de 8 de janeiro de 1991.</a:t>
            </a:r>
          </a:p>
          <a:p>
            <a:pPr marL="0" indent="0">
              <a:buNone/>
            </a:pPr>
            <a:r>
              <a:rPr lang="pt-BR" sz="1300" dirty="0">
                <a:latin typeface="Arial" panose="020B0604020202020204" pitchFamily="34" charset="0"/>
                <a:cs typeface="Arial" panose="020B0604020202020204" pitchFamily="34" charset="0"/>
              </a:rPr>
              <a:t>Dispõe sobre a política nacional de </a:t>
            </a:r>
            <a:r>
              <a:rPr lang="pt-BR" sz="1300" b="1" dirty="0">
                <a:latin typeface="Arial" panose="020B0604020202020204" pitchFamily="34" charset="0"/>
                <a:cs typeface="Arial" panose="020B0604020202020204" pitchFamily="34" charset="0"/>
              </a:rPr>
              <a:t>arquivos públicos e privados </a:t>
            </a:r>
            <a:r>
              <a:rPr lang="pt-BR" sz="1300" dirty="0">
                <a:latin typeface="Arial" panose="020B0604020202020204" pitchFamily="34" charset="0"/>
                <a:cs typeface="Arial" panose="020B0604020202020204" pitchFamily="34" charset="0"/>
              </a:rPr>
              <a:t>e dá outras providências.</a:t>
            </a:r>
          </a:p>
          <a:p>
            <a:pPr marL="0" indent="0">
              <a:buNone/>
            </a:pPr>
            <a:r>
              <a:rPr lang="pt-BR" sz="1300" dirty="0">
                <a:latin typeface="Arial" panose="020B0604020202020204" pitchFamily="34" charset="0"/>
                <a:cs typeface="Arial" panose="020B0604020202020204" pitchFamily="34" charset="0"/>
              </a:rPr>
              <a:t>Fonte: </a:t>
            </a:r>
            <a:r>
              <a:rPr lang="pt-BR" sz="1300" b="1" dirty="0">
                <a:solidFill>
                  <a:schemeClr val="accent1">
                    <a:lumMod val="50000"/>
                  </a:schemeClr>
                </a:solidFill>
                <a:latin typeface="Arial" panose="020B0604020202020204" pitchFamily="34" charset="0"/>
                <a:cs typeface="Arial" panose="020B0604020202020204" pitchFamily="34" charset="0"/>
                <a:hlinkClick r:id="rId4"/>
              </a:rPr>
              <a:t>https://www.planalto.gov.br/ccivil_03/leis/l8159.htm</a:t>
            </a:r>
            <a:endParaRPr lang="pt-BR" sz="1300" b="1" dirty="0">
              <a:solidFill>
                <a:schemeClr val="accent1">
                  <a:lumMod val="50000"/>
                </a:schemeClr>
              </a:solidFill>
              <a:latin typeface="Arial" panose="020B0604020202020204" pitchFamily="34" charset="0"/>
              <a:cs typeface="Arial" panose="020B0604020202020204" pitchFamily="34" charset="0"/>
            </a:endParaRPr>
          </a:p>
          <a:p>
            <a:pPr marL="0" indent="0" algn="ctr">
              <a:buNone/>
            </a:pPr>
            <a:endParaRPr lang="pt-BR" sz="1300" b="1" u="sng" dirty="0" smtClean="0">
              <a:solidFill>
                <a:schemeClr val="accent1">
                  <a:lumMod val="50000"/>
                </a:schemeClr>
              </a:solidFill>
              <a:latin typeface="Arial" panose="020B0604020202020204" pitchFamily="34" charset="0"/>
              <a:cs typeface="Arial" panose="020B0604020202020204" pitchFamily="34" charset="0"/>
            </a:endParaRPr>
          </a:p>
          <a:p>
            <a:pPr marL="0" indent="0" algn="ctr">
              <a:buNone/>
            </a:pPr>
            <a:r>
              <a:rPr lang="pt-BR" sz="1500" b="1" u="sng" dirty="0" smtClean="0">
                <a:solidFill>
                  <a:schemeClr val="accent1">
                    <a:lumMod val="50000"/>
                  </a:schemeClr>
                </a:solidFill>
                <a:latin typeface="Arial" panose="020B0604020202020204" pitchFamily="34" charset="0"/>
                <a:cs typeface="Arial" panose="020B0604020202020204" pitchFamily="34" charset="0"/>
              </a:rPr>
              <a:t>Lei </a:t>
            </a:r>
            <a:r>
              <a:rPr lang="pt-BR" sz="1500" b="1" u="sng" dirty="0">
                <a:solidFill>
                  <a:schemeClr val="accent1">
                    <a:lumMod val="50000"/>
                  </a:schemeClr>
                </a:solidFill>
                <a:latin typeface="Arial" panose="020B0604020202020204" pitchFamily="34" charset="0"/>
                <a:cs typeface="Arial" panose="020B0604020202020204" pitchFamily="34" charset="0"/>
              </a:rPr>
              <a:t>nº 12.527, de 18 de novembro de 2011. (LAI)</a:t>
            </a:r>
            <a:endParaRPr lang="pt-BR" sz="1500" dirty="0" smtClean="0">
              <a:latin typeface="Arial" panose="020B0604020202020204" pitchFamily="34" charset="0"/>
              <a:cs typeface="Arial" panose="020B0604020202020204" pitchFamily="34" charset="0"/>
            </a:endParaRPr>
          </a:p>
          <a:p>
            <a:pPr marL="0" indent="0">
              <a:buNone/>
            </a:pPr>
            <a:r>
              <a:rPr lang="pt-BR" sz="1300" dirty="0" smtClean="0">
                <a:latin typeface="Arial" panose="020B0604020202020204" pitchFamily="34" charset="0"/>
                <a:cs typeface="Arial" panose="020B0604020202020204" pitchFamily="34" charset="0"/>
              </a:rPr>
              <a:t>Regula </a:t>
            </a:r>
            <a:r>
              <a:rPr lang="pt-BR" sz="1300" dirty="0">
                <a:latin typeface="Arial" panose="020B0604020202020204" pitchFamily="34" charset="0"/>
                <a:cs typeface="Arial" panose="020B0604020202020204" pitchFamily="34" charset="0"/>
              </a:rPr>
              <a:t>o </a:t>
            </a:r>
            <a:r>
              <a:rPr lang="pt-BR" sz="1300" b="1" dirty="0">
                <a:latin typeface="Arial" panose="020B0604020202020204" pitchFamily="34" charset="0"/>
                <a:cs typeface="Arial" panose="020B0604020202020204" pitchFamily="34" charset="0"/>
              </a:rPr>
              <a:t>acesso a informações </a:t>
            </a:r>
            <a:r>
              <a:rPr lang="pt-BR" sz="1300" dirty="0">
                <a:latin typeface="Arial" panose="020B0604020202020204" pitchFamily="34" charset="0"/>
                <a:cs typeface="Arial" panose="020B0604020202020204" pitchFamily="34" charset="0"/>
              </a:rPr>
              <a:t>previsto no inciso XXXIII do art. 5º , no inciso II do § 3º do art. 37 e no § 2º do art. 216 da Constituição Federal; altera a Lei nº 8.112, de 11 de dezembro de 1990; revoga a Lei nº 11.111, de 5 de maio de 2005, e dispositivos da Lei nº 8.159, de 8 de janeiro de 1991; e dá outras providências</a:t>
            </a:r>
            <a:r>
              <a:rPr lang="pt-BR" sz="1300" dirty="0" smtClean="0">
                <a:latin typeface="Arial" panose="020B0604020202020204" pitchFamily="34" charset="0"/>
                <a:cs typeface="Arial" panose="020B0604020202020204" pitchFamily="34" charset="0"/>
              </a:rPr>
              <a:t>.</a:t>
            </a:r>
          </a:p>
          <a:p>
            <a:pPr marL="0" indent="0">
              <a:buNone/>
            </a:pPr>
            <a:r>
              <a:rPr lang="pt-BR" sz="1300" dirty="0" smtClean="0">
                <a:latin typeface="Arial" panose="020B0604020202020204" pitchFamily="34" charset="0"/>
                <a:cs typeface="Arial" panose="020B0604020202020204" pitchFamily="34" charset="0"/>
              </a:rPr>
              <a:t>Fonte</a:t>
            </a:r>
            <a:r>
              <a:rPr lang="pt-BR" sz="1300" dirty="0">
                <a:latin typeface="Arial" panose="020B0604020202020204" pitchFamily="34" charset="0"/>
                <a:cs typeface="Arial" panose="020B0604020202020204" pitchFamily="34" charset="0"/>
              </a:rPr>
              <a:t>: </a:t>
            </a:r>
            <a:r>
              <a:rPr lang="pt-BR" sz="1300" b="1" dirty="0">
                <a:solidFill>
                  <a:schemeClr val="accent1">
                    <a:lumMod val="50000"/>
                  </a:schemeClr>
                </a:solidFill>
                <a:latin typeface="Arial" panose="020B0604020202020204" pitchFamily="34" charset="0"/>
                <a:cs typeface="Arial" panose="020B0604020202020204" pitchFamily="34" charset="0"/>
                <a:hlinkClick r:id="rId5"/>
              </a:rPr>
              <a:t>https://www.planalto.gov.br/ccivil_03/_</a:t>
            </a:r>
            <a:r>
              <a:rPr lang="pt-BR" sz="1300" b="1" dirty="0" smtClean="0">
                <a:solidFill>
                  <a:schemeClr val="accent1">
                    <a:lumMod val="50000"/>
                  </a:schemeClr>
                </a:solidFill>
                <a:latin typeface="Arial" panose="020B0604020202020204" pitchFamily="34" charset="0"/>
                <a:cs typeface="Arial" panose="020B0604020202020204" pitchFamily="34" charset="0"/>
                <a:hlinkClick r:id="rId5"/>
              </a:rPr>
              <a:t>ato2011-2014/2011/lei/l12527.htm</a:t>
            </a:r>
            <a:endParaRPr lang="pt-BR" sz="1300" b="1" dirty="0" smtClean="0">
              <a:solidFill>
                <a:schemeClr val="accent1">
                  <a:lumMod val="50000"/>
                </a:schemeClr>
              </a:solidFill>
              <a:latin typeface="Arial" panose="020B0604020202020204" pitchFamily="34" charset="0"/>
              <a:cs typeface="Arial" panose="020B0604020202020204" pitchFamily="34" charset="0"/>
            </a:endParaRPr>
          </a:p>
          <a:p>
            <a:pPr marL="0" indent="0">
              <a:buNone/>
            </a:pPr>
            <a:endParaRPr lang="pt-BR" sz="1300" b="1" dirty="0" smtClean="0">
              <a:solidFill>
                <a:schemeClr val="accent1">
                  <a:lumMod val="50000"/>
                </a:schemeClr>
              </a:solidFill>
              <a:latin typeface="Arial" panose="020B0604020202020204" pitchFamily="34" charset="0"/>
              <a:cs typeface="Arial" panose="020B0604020202020204" pitchFamily="34" charset="0"/>
            </a:endParaRPr>
          </a:p>
          <a:p>
            <a:pPr marL="0" indent="0" algn="ctr">
              <a:buNone/>
            </a:pPr>
            <a:r>
              <a:rPr lang="pt-BR" sz="1500" b="1" u="sng" dirty="0" smtClean="0">
                <a:solidFill>
                  <a:schemeClr val="accent1">
                    <a:lumMod val="50000"/>
                  </a:schemeClr>
                </a:solidFill>
                <a:latin typeface="Arial" panose="020B0604020202020204" pitchFamily="34" charset="0"/>
                <a:cs typeface="Arial" panose="020B0604020202020204" pitchFamily="34" charset="0"/>
              </a:rPr>
              <a:t>Lei nº 13.019, de 31 de julho de 2014.</a:t>
            </a:r>
          </a:p>
          <a:p>
            <a:pPr marL="0" indent="0">
              <a:buNone/>
            </a:pPr>
            <a:r>
              <a:rPr lang="pt-BR" sz="1300" dirty="0">
                <a:latin typeface="Arial" panose="020B0604020202020204" pitchFamily="34" charset="0"/>
                <a:cs typeface="Arial" panose="020B0604020202020204" pitchFamily="34" charset="0"/>
              </a:rPr>
              <a:t>Estabelece o regime jurídico das parcerias entre a </a:t>
            </a:r>
            <a:r>
              <a:rPr lang="pt-BR" sz="1300" b="1" dirty="0">
                <a:latin typeface="Arial" panose="020B0604020202020204" pitchFamily="34" charset="0"/>
                <a:cs typeface="Arial" panose="020B0604020202020204" pitchFamily="34" charset="0"/>
              </a:rPr>
              <a:t>administração pública e as organizações da sociedade civil</a:t>
            </a:r>
            <a:r>
              <a:rPr lang="pt-BR" sz="1300" dirty="0">
                <a:latin typeface="Arial" panose="020B0604020202020204" pitchFamily="34" charset="0"/>
                <a:cs typeface="Arial" panose="020B0604020202020204" pitchFamily="34" charset="0"/>
              </a:rPr>
              <a:t>, em regime de mútua cooperação, para a consecução de finalidades de interesse público e recíproco, mediante a execução de atividades ou de projetos previamente estabelecidos em planos de trabalho inseridos em termos de colaboração, em termos de fomento ou em acordos de cooperação; define diretrizes para a política de fomento, de colaboração e de cooperação com organizações da sociedade civil; e altera as Leis nºs 8.429, de 2 de junho de 1992, e 9.790, de 23 de março de 1999. </a:t>
            </a:r>
            <a:r>
              <a:rPr lang="pt-BR" sz="1300" dirty="0">
                <a:latin typeface="Arial" panose="020B0604020202020204" pitchFamily="34" charset="0"/>
                <a:cs typeface="Arial" panose="020B0604020202020204" pitchFamily="34" charset="0"/>
                <a:hlinkClick r:id="rId6"/>
              </a:rPr>
              <a:t>(Redação dada pela Lei nº 13.204, de 2015</a:t>
            </a:r>
            <a:r>
              <a:rPr lang="pt-BR" sz="1300" dirty="0" smtClean="0">
                <a:latin typeface="Arial" panose="020B0604020202020204" pitchFamily="34" charset="0"/>
                <a:cs typeface="Arial" panose="020B0604020202020204" pitchFamily="34" charset="0"/>
                <a:hlinkClick r:id="rId6"/>
              </a:rPr>
              <a:t>)</a:t>
            </a:r>
            <a:endParaRPr lang="pt-BR" sz="1300" dirty="0" smtClean="0">
              <a:latin typeface="Arial" panose="020B0604020202020204" pitchFamily="34" charset="0"/>
              <a:cs typeface="Arial" panose="020B0604020202020204" pitchFamily="34" charset="0"/>
            </a:endParaRPr>
          </a:p>
          <a:p>
            <a:pPr marL="0" indent="0">
              <a:buNone/>
            </a:pPr>
            <a:r>
              <a:rPr lang="pt-BR" sz="1300" dirty="0">
                <a:latin typeface="Arial" panose="020B0604020202020204" pitchFamily="34" charset="0"/>
                <a:cs typeface="Arial" panose="020B0604020202020204" pitchFamily="34" charset="0"/>
              </a:rPr>
              <a:t>Fonte: </a:t>
            </a:r>
            <a:r>
              <a:rPr lang="pt-BR" sz="1300" b="1" dirty="0">
                <a:solidFill>
                  <a:schemeClr val="accent1">
                    <a:lumMod val="50000"/>
                  </a:schemeClr>
                </a:solidFill>
                <a:latin typeface="Arial" panose="020B0604020202020204" pitchFamily="34" charset="0"/>
                <a:cs typeface="Arial" panose="020B0604020202020204" pitchFamily="34" charset="0"/>
                <a:hlinkClick r:id="rId7"/>
              </a:rPr>
              <a:t>https://www.planalto.gov.br/ccivil_03/_</a:t>
            </a:r>
            <a:r>
              <a:rPr lang="pt-BR" sz="1300" b="1" dirty="0" smtClean="0">
                <a:solidFill>
                  <a:schemeClr val="accent1">
                    <a:lumMod val="50000"/>
                  </a:schemeClr>
                </a:solidFill>
                <a:latin typeface="Arial" panose="020B0604020202020204" pitchFamily="34" charset="0"/>
                <a:cs typeface="Arial" panose="020B0604020202020204" pitchFamily="34" charset="0"/>
                <a:hlinkClick r:id="rId7"/>
              </a:rPr>
              <a:t>ato2011-2014/2014/lei/l13019.htm</a:t>
            </a:r>
            <a:endParaRPr lang="pt-BR" sz="1300" b="1" dirty="0" smtClean="0">
              <a:solidFill>
                <a:schemeClr val="accent1">
                  <a:lumMod val="50000"/>
                </a:schemeClr>
              </a:solidFill>
              <a:latin typeface="Arial" panose="020B0604020202020204" pitchFamily="34" charset="0"/>
              <a:cs typeface="Arial" panose="020B0604020202020204" pitchFamily="34" charset="0"/>
            </a:endParaRPr>
          </a:p>
          <a:p>
            <a:pPr marL="0" indent="0">
              <a:buNone/>
            </a:pPr>
            <a:endParaRPr lang="pt-BR" sz="1200"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0028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549" y="836712"/>
            <a:ext cx="7886700" cy="549775"/>
          </a:xfrm>
        </p:spPr>
        <p:txBody>
          <a:bodyPr>
            <a:normAutofit fontScale="90000"/>
          </a:bodyPr>
          <a:lstStyle/>
          <a:p>
            <a:pPr algn="ctr"/>
            <a:r>
              <a:rPr lang="pt-BR" sz="1300" b="1" u="sng" dirty="0" smtClean="0">
                <a:solidFill>
                  <a:schemeClr val="accent1">
                    <a:lumMod val="50000"/>
                  </a:schemeClr>
                </a:solidFill>
                <a:latin typeface="Arial" panose="020B0604020202020204" pitchFamily="34" charset="0"/>
                <a:cs typeface="Arial" panose="020B0604020202020204" pitchFamily="34" charset="0"/>
              </a:rPr>
              <a:t/>
            </a:r>
            <a:br>
              <a:rPr lang="pt-BR" sz="1300" b="1" u="sng" dirty="0" smtClean="0">
                <a:solidFill>
                  <a:schemeClr val="accent1">
                    <a:lumMod val="50000"/>
                  </a:schemeClr>
                </a:solidFill>
                <a:latin typeface="Arial" panose="020B0604020202020204" pitchFamily="34" charset="0"/>
                <a:cs typeface="Arial" panose="020B0604020202020204" pitchFamily="34" charset="0"/>
              </a:rPr>
            </a:br>
            <a:r>
              <a:rPr lang="pt-BR" sz="1300" b="1" u="sng" dirty="0">
                <a:solidFill>
                  <a:schemeClr val="accent1">
                    <a:lumMod val="50000"/>
                  </a:schemeClr>
                </a:solidFill>
                <a:latin typeface="Arial" panose="020B0604020202020204" pitchFamily="34" charset="0"/>
                <a:cs typeface="Arial" panose="020B0604020202020204" pitchFamily="34" charset="0"/>
              </a:rPr>
              <a:t/>
            </a:r>
            <a:br>
              <a:rPr lang="pt-BR" sz="1300" b="1" u="sng" dirty="0">
                <a:solidFill>
                  <a:schemeClr val="accent1">
                    <a:lumMod val="50000"/>
                  </a:schemeClr>
                </a:solidFill>
                <a:latin typeface="Arial" panose="020B0604020202020204" pitchFamily="34" charset="0"/>
                <a:cs typeface="Arial" panose="020B0604020202020204" pitchFamily="34" charset="0"/>
              </a:rPr>
            </a:br>
            <a:r>
              <a:rPr lang="pt-BR" sz="1300" b="1" u="sng" dirty="0" smtClean="0">
                <a:solidFill>
                  <a:schemeClr val="accent1">
                    <a:lumMod val="50000"/>
                  </a:schemeClr>
                </a:solidFill>
                <a:latin typeface="Arial" panose="020B0604020202020204" pitchFamily="34" charset="0"/>
                <a:cs typeface="Arial" panose="020B0604020202020204" pitchFamily="34" charset="0"/>
              </a:rPr>
              <a:t/>
            </a:r>
            <a:br>
              <a:rPr lang="pt-BR" sz="1300" b="1" u="sng" dirty="0" smtClean="0">
                <a:solidFill>
                  <a:schemeClr val="accent1">
                    <a:lumMod val="50000"/>
                  </a:schemeClr>
                </a:solidFill>
                <a:latin typeface="Arial" panose="020B0604020202020204" pitchFamily="34" charset="0"/>
                <a:cs typeface="Arial" panose="020B0604020202020204" pitchFamily="34" charset="0"/>
              </a:rPr>
            </a:br>
            <a:r>
              <a:rPr lang="pt-BR" sz="1600" b="1" u="sng" dirty="0" smtClean="0">
                <a:solidFill>
                  <a:schemeClr val="accent1">
                    <a:lumMod val="50000"/>
                  </a:schemeClr>
                </a:solidFill>
                <a:latin typeface="Arial" panose="020B0604020202020204" pitchFamily="34" charset="0"/>
                <a:cs typeface="Arial" panose="020B0604020202020204" pitchFamily="34" charset="0"/>
              </a:rPr>
              <a:t>Lei </a:t>
            </a:r>
            <a:r>
              <a:rPr lang="pt-BR" sz="1600" b="1" u="sng" dirty="0">
                <a:solidFill>
                  <a:schemeClr val="accent1">
                    <a:lumMod val="50000"/>
                  </a:schemeClr>
                </a:solidFill>
                <a:latin typeface="Arial" panose="020B0604020202020204" pitchFamily="34" charset="0"/>
                <a:cs typeface="Arial" panose="020B0604020202020204" pitchFamily="34" charset="0"/>
              </a:rPr>
              <a:t>nº 14.345, de 24 de maio de </a:t>
            </a:r>
            <a:r>
              <a:rPr lang="pt-BR" sz="1600" b="1" u="sng" dirty="0" smtClean="0">
                <a:solidFill>
                  <a:schemeClr val="accent1">
                    <a:lumMod val="50000"/>
                  </a:schemeClr>
                </a:solidFill>
                <a:latin typeface="Arial" panose="020B0604020202020204" pitchFamily="34" charset="0"/>
                <a:cs typeface="Arial" panose="020B0604020202020204" pitchFamily="34" charset="0"/>
              </a:rPr>
              <a:t>2022.</a:t>
            </a:r>
            <a:r>
              <a:rPr lang="pt-BR" sz="3600" b="1" u="sng" dirty="0">
                <a:solidFill>
                  <a:schemeClr val="accent1">
                    <a:lumMod val="50000"/>
                  </a:schemeClr>
                </a:solidFill>
                <a:latin typeface="Arial" panose="020B0604020202020204" pitchFamily="34" charset="0"/>
                <a:cs typeface="Arial" panose="020B0604020202020204" pitchFamily="34" charset="0"/>
              </a:rPr>
              <a:t/>
            </a:r>
            <a:br>
              <a:rPr lang="pt-BR" sz="3600" b="1" u="sng" dirty="0">
                <a:solidFill>
                  <a:schemeClr val="accent1">
                    <a:lumMod val="50000"/>
                  </a:schemeClr>
                </a:solidFill>
                <a:latin typeface="Arial" panose="020B0604020202020204" pitchFamily="34" charset="0"/>
                <a:cs typeface="Arial" panose="020B0604020202020204" pitchFamily="34" charset="0"/>
              </a:rPr>
            </a:br>
            <a:endParaRPr lang="pt-BR" dirty="0"/>
          </a:p>
        </p:txBody>
      </p:sp>
      <p:sp>
        <p:nvSpPr>
          <p:cNvPr id="3" name="Espaço Reservado para Conteúdo 2"/>
          <p:cNvSpPr>
            <a:spLocks noGrp="1"/>
          </p:cNvSpPr>
          <p:nvPr>
            <p:ph idx="1"/>
          </p:nvPr>
        </p:nvSpPr>
        <p:spPr>
          <a:xfrm>
            <a:off x="644902" y="1484784"/>
            <a:ext cx="7886700" cy="5052219"/>
          </a:xfrm>
        </p:spPr>
        <p:txBody>
          <a:bodyPr>
            <a:normAutofit/>
          </a:bodyPr>
          <a:lstStyle/>
          <a:p>
            <a:pPr marL="0" indent="0">
              <a:buNone/>
            </a:pPr>
            <a:r>
              <a:rPr lang="pt-BR" sz="1200" dirty="0" smtClean="0">
                <a:latin typeface="Arial" panose="020B0604020202020204" pitchFamily="34" charset="0"/>
                <a:cs typeface="Arial" panose="020B0604020202020204" pitchFamily="34" charset="0"/>
              </a:rPr>
              <a:t>Altera </a:t>
            </a:r>
            <a:r>
              <a:rPr lang="pt-BR" sz="1200" dirty="0">
                <a:latin typeface="Arial" panose="020B0604020202020204" pitchFamily="34" charset="0"/>
                <a:cs typeface="Arial" panose="020B0604020202020204" pitchFamily="34" charset="0"/>
              </a:rPr>
              <a:t>as Leis nºs 12.527, de 18 de novembro de 2011 </a:t>
            </a:r>
            <a:r>
              <a:rPr lang="pt-BR" sz="1200" b="1" dirty="0">
                <a:latin typeface="Arial" panose="020B0604020202020204" pitchFamily="34" charset="0"/>
                <a:cs typeface="Arial" panose="020B0604020202020204" pitchFamily="34" charset="0"/>
              </a:rPr>
              <a:t>(Lei de Acesso à Informação)</a:t>
            </a:r>
            <a:r>
              <a:rPr lang="pt-BR" sz="1200" dirty="0">
                <a:latin typeface="Arial" panose="020B0604020202020204" pitchFamily="34" charset="0"/>
                <a:cs typeface="Arial" panose="020B0604020202020204" pitchFamily="34" charset="0"/>
              </a:rPr>
              <a:t>, e 13.019, de 31 de julho de 2014 </a:t>
            </a:r>
            <a:r>
              <a:rPr lang="pt-BR" sz="1200" b="1" dirty="0">
                <a:latin typeface="Arial" panose="020B0604020202020204" pitchFamily="34" charset="0"/>
                <a:cs typeface="Arial" panose="020B0604020202020204" pitchFamily="34" charset="0"/>
              </a:rPr>
              <a:t>(Marco Regulatório das Organizações da Sociedade Civil)</a:t>
            </a:r>
            <a:r>
              <a:rPr lang="pt-BR" sz="1200" dirty="0">
                <a:latin typeface="Arial" panose="020B0604020202020204" pitchFamily="34" charset="0"/>
                <a:cs typeface="Arial" panose="020B0604020202020204" pitchFamily="34" charset="0"/>
              </a:rPr>
              <a:t>, para garantir pleno acesso a informações relacionadas a parcerias entre a Administração Pública e as organizações da sociedade civil, bem como para assegurar a ex-prefeitos e ex-governadores acesso aos registros de convênios celebrados durante a sua gestão em sistema mantido pela União.</a:t>
            </a:r>
          </a:p>
          <a:p>
            <a:pPr marL="0" indent="0">
              <a:buNone/>
            </a:pPr>
            <a:r>
              <a:rPr lang="pt-BR" sz="1200" dirty="0">
                <a:latin typeface="Arial" panose="020B0604020202020204" pitchFamily="34" charset="0"/>
                <a:cs typeface="Arial" panose="020B0604020202020204" pitchFamily="34" charset="0"/>
              </a:rPr>
              <a:t>Fonte: </a:t>
            </a:r>
            <a:r>
              <a:rPr lang="pt-BR" sz="1200" b="1" dirty="0">
                <a:latin typeface="Arial" panose="020B0604020202020204" pitchFamily="34" charset="0"/>
                <a:cs typeface="Arial" panose="020B0604020202020204" pitchFamily="34" charset="0"/>
                <a:hlinkClick r:id="rId2"/>
              </a:rPr>
              <a:t>https://www.planalto.gov.br/ccivil_03/_</a:t>
            </a:r>
            <a:r>
              <a:rPr lang="pt-BR" sz="1200" b="1" dirty="0" smtClean="0">
                <a:latin typeface="Arial" panose="020B0604020202020204" pitchFamily="34" charset="0"/>
                <a:cs typeface="Arial" panose="020B0604020202020204" pitchFamily="34" charset="0"/>
                <a:hlinkClick r:id="rId2"/>
              </a:rPr>
              <a:t>Ato2019-2022/2022/Lei/L14345.htm#art1</a:t>
            </a:r>
            <a:endParaRPr lang="pt-BR" sz="1200" b="1" dirty="0" smtClean="0">
              <a:latin typeface="Arial" panose="020B0604020202020204" pitchFamily="34" charset="0"/>
              <a:cs typeface="Arial" panose="020B0604020202020204" pitchFamily="34" charset="0"/>
            </a:endParaRPr>
          </a:p>
          <a:p>
            <a:pPr marL="0" indent="0">
              <a:buNone/>
            </a:pPr>
            <a:endParaRPr lang="pt-BR" sz="1200" b="1" dirty="0">
              <a:latin typeface="Arial" panose="020B0604020202020204" pitchFamily="34" charset="0"/>
              <a:cs typeface="Arial" panose="020B0604020202020204" pitchFamily="34" charset="0"/>
            </a:endParaRPr>
          </a:p>
          <a:p>
            <a:pPr marL="0" indent="0" algn="ctr">
              <a:buNone/>
            </a:pPr>
            <a:r>
              <a:rPr lang="pt-BR" sz="1400" b="1" u="sng" dirty="0" smtClean="0">
                <a:solidFill>
                  <a:schemeClr val="accent1">
                    <a:lumMod val="50000"/>
                  </a:schemeClr>
                </a:solidFill>
                <a:latin typeface="Arial" panose="020B0604020202020204" pitchFamily="34" charset="0"/>
                <a:cs typeface="Arial" panose="020B0604020202020204" pitchFamily="34" charset="0"/>
              </a:rPr>
              <a:t>Lei Complementar nº 101, de 4 de maio de 2000. (LRF)</a:t>
            </a:r>
          </a:p>
          <a:p>
            <a:pPr marL="0" indent="0">
              <a:buNone/>
            </a:pPr>
            <a:r>
              <a:rPr lang="pt-BR" sz="1200" dirty="0" smtClean="0">
                <a:latin typeface="Arial" panose="020B0604020202020204" pitchFamily="34" charset="0"/>
                <a:cs typeface="Arial" panose="020B0604020202020204" pitchFamily="34" charset="0"/>
              </a:rPr>
              <a:t>Estabelece normas de finanças públicas voltadas para a </a:t>
            </a:r>
            <a:r>
              <a:rPr lang="pt-BR" sz="1200" b="1" dirty="0" smtClean="0">
                <a:latin typeface="Arial" panose="020B0604020202020204" pitchFamily="34" charset="0"/>
                <a:cs typeface="Arial" panose="020B0604020202020204" pitchFamily="34" charset="0"/>
              </a:rPr>
              <a:t>responsabilidade na gestão fiscal </a:t>
            </a:r>
            <a:r>
              <a:rPr lang="pt-BR" sz="1200" dirty="0" smtClean="0">
                <a:latin typeface="Arial" panose="020B0604020202020204" pitchFamily="34" charset="0"/>
                <a:cs typeface="Arial" panose="020B0604020202020204" pitchFamily="34" charset="0"/>
              </a:rPr>
              <a:t>e dá outras providências.</a:t>
            </a:r>
          </a:p>
          <a:p>
            <a:pPr marL="0" indent="0">
              <a:buNone/>
            </a:pPr>
            <a:r>
              <a:rPr lang="pt-BR" sz="1200" dirty="0">
                <a:latin typeface="Arial" panose="020B0604020202020204" pitchFamily="34" charset="0"/>
                <a:cs typeface="Arial" panose="020B0604020202020204" pitchFamily="34" charset="0"/>
              </a:rPr>
              <a:t>Fonte: </a:t>
            </a:r>
            <a:r>
              <a:rPr lang="pt-BR" sz="1200" b="1" dirty="0">
                <a:latin typeface="Arial" panose="020B0604020202020204" pitchFamily="34" charset="0"/>
                <a:cs typeface="Arial" panose="020B0604020202020204" pitchFamily="34" charset="0"/>
                <a:hlinkClick r:id="rId3"/>
              </a:rPr>
              <a:t>https://</a:t>
            </a:r>
            <a:r>
              <a:rPr lang="pt-BR" sz="1200" b="1" dirty="0" smtClean="0">
                <a:latin typeface="Arial" panose="020B0604020202020204" pitchFamily="34" charset="0"/>
                <a:cs typeface="Arial" panose="020B0604020202020204" pitchFamily="34" charset="0"/>
                <a:hlinkClick r:id="rId3"/>
              </a:rPr>
              <a:t>www.planalto.gov.br/ccivil_03/leis/lcp/lcp101.htm</a:t>
            </a:r>
            <a:endParaRPr lang="pt-BR" sz="1200" b="1" dirty="0" smtClean="0">
              <a:latin typeface="Arial" panose="020B0604020202020204" pitchFamily="34" charset="0"/>
              <a:cs typeface="Arial" panose="020B0604020202020204" pitchFamily="34" charset="0"/>
            </a:endParaRPr>
          </a:p>
          <a:p>
            <a:pPr marL="0" indent="0">
              <a:buNone/>
            </a:pPr>
            <a:endParaRPr lang="pt-BR" sz="1400" b="1" dirty="0" smtClean="0">
              <a:latin typeface="Arial" panose="020B0604020202020204" pitchFamily="34" charset="0"/>
              <a:cs typeface="Arial" panose="020B0604020202020204" pitchFamily="34" charset="0"/>
            </a:endParaRPr>
          </a:p>
          <a:p>
            <a:pPr marL="0" indent="0" algn="ctr">
              <a:buNone/>
            </a:pPr>
            <a:r>
              <a:rPr lang="pt-BR" sz="1400" b="1" u="sng" dirty="0">
                <a:solidFill>
                  <a:schemeClr val="accent1">
                    <a:lumMod val="50000"/>
                  </a:schemeClr>
                </a:solidFill>
                <a:latin typeface="Arial" panose="020B0604020202020204" pitchFamily="34" charset="0"/>
                <a:cs typeface="Arial" panose="020B0604020202020204" pitchFamily="34" charset="0"/>
              </a:rPr>
              <a:t>Lei Complementar nº </a:t>
            </a:r>
            <a:r>
              <a:rPr lang="pt-BR" sz="1400" b="1" u="sng" dirty="0" smtClean="0">
                <a:solidFill>
                  <a:schemeClr val="accent1">
                    <a:lumMod val="50000"/>
                  </a:schemeClr>
                </a:solidFill>
                <a:latin typeface="Arial" panose="020B0604020202020204" pitchFamily="34" charset="0"/>
                <a:cs typeface="Arial" panose="020B0604020202020204" pitchFamily="34" charset="0"/>
              </a:rPr>
              <a:t>131, </a:t>
            </a:r>
            <a:r>
              <a:rPr lang="pt-BR" sz="1400" b="1" u="sng" dirty="0">
                <a:solidFill>
                  <a:schemeClr val="accent1">
                    <a:lumMod val="50000"/>
                  </a:schemeClr>
                </a:solidFill>
                <a:latin typeface="Arial" panose="020B0604020202020204" pitchFamily="34" charset="0"/>
                <a:cs typeface="Arial" panose="020B0604020202020204" pitchFamily="34" charset="0"/>
              </a:rPr>
              <a:t>de </a:t>
            </a:r>
            <a:r>
              <a:rPr lang="pt-BR" sz="1400" b="1" u="sng" dirty="0" smtClean="0">
                <a:solidFill>
                  <a:schemeClr val="accent1">
                    <a:lumMod val="50000"/>
                  </a:schemeClr>
                </a:solidFill>
                <a:latin typeface="Arial" panose="020B0604020202020204" pitchFamily="34" charset="0"/>
                <a:cs typeface="Arial" panose="020B0604020202020204" pitchFamily="34" charset="0"/>
              </a:rPr>
              <a:t>27 </a:t>
            </a:r>
            <a:r>
              <a:rPr lang="pt-BR" sz="1400" b="1" u="sng" dirty="0">
                <a:solidFill>
                  <a:schemeClr val="accent1">
                    <a:lumMod val="50000"/>
                  </a:schemeClr>
                </a:solidFill>
                <a:latin typeface="Arial" panose="020B0604020202020204" pitchFamily="34" charset="0"/>
                <a:cs typeface="Arial" panose="020B0604020202020204" pitchFamily="34" charset="0"/>
              </a:rPr>
              <a:t>de maio de </a:t>
            </a:r>
            <a:r>
              <a:rPr lang="pt-BR" sz="1400" b="1" u="sng" dirty="0" smtClean="0">
                <a:solidFill>
                  <a:schemeClr val="accent1">
                    <a:lumMod val="50000"/>
                  </a:schemeClr>
                </a:solidFill>
                <a:latin typeface="Arial" panose="020B0604020202020204" pitchFamily="34" charset="0"/>
                <a:cs typeface="Arial" panose="020B0604020202020204" pitchFamily="34" charset="0"/>
              </a:rPr>
              <a:t>2009.</a:t>
            </a:r>
            <a:endParaRPr lang="pt-BR" sz="1400" dirty="0">
              <a:latin typeface="Arial" panose="020B0604020202020204" pitchFamily="34" charset="0"/>
              <a:cs typeface="Arial" panose="020B0604020202020204" pitchFamily="34" charset="0"/>
            </a:endParaRPr>
          </a:p>
          <a:p>
            <a:pPr marL="0" indent="0">
              <a:buNone/>
            </a:pPr>
            <a:r>
              <a:rPr lang="pt-BR" sz="1200" dirty="0">
                <a:latin typeface="Arial" panose="020B0604020202020204" pitchFamily="34" charset="0"/>
                <a:cs typeface="Arial" panose="020B0604020202020204" pitchFamily="34" charset="0"/>
              </a:rPr>
              <a:t>Acrescenta dispositivos à Lei Complementar  n</a:t>
            </a:r>
            <a:r>
              <a:rPr lang="pt-BR" sz="1200" u="sng" baseline="30000" dirty="0">
                <a:latin typeface="Arial" panose="020B0604020202020204" pitchFamily="34" charset="0"/>
                <a:cs typeface="Arial" panose="020B0604020202020204" pitchFamily="34" charset="0"/>
              </a:rPr>
              <a:t>o</a:t>
            </a:r>
            <a:r>
              <a:rPr lang="pt-BR" sz="1200" dirty="0">
                <a:latin typeface="Arial" panose="020B0604020202020204" pitchFamily="34" charset="0"/>
                <a:cs typeface="Arial" panose="020B0604020202020204" pitchFamily="34" charset="0"/>
              </a:rPr>
              <a:t> 101, de 4 de maio de 2000, que estabelece normas de finanças públicas voltadas para a </a:t>
            </a:r>
            <a:r>
              <a:rPr lang="pt-BR" sz="1200" b="1" dirty="0" smtClean="0">
                <a:latin typeface="Arial" panose="020B0604020202020204" pitchFamily="34" charset="0"/>
                <a:cs typeface="Arial" panose="020B0604020202020204" pitchFamily="34" charset="0"/>
              </a:rPr>
              <a:t>responsabilidade na gestão fiscal </a:t>
            </a:r>
            <a:r>
              <a:rPr lang="pt-BR" sz="1200" dirty="0" smtClean="0">
                <a:latin typeface="Arial" panose="020B0604020202020204" pitchFamily="34" charset="0"/>
                <a:cs typeface="Arial" panose="020B0604020202020204" pitchFamily="34" charset="0"/>
              </a:rPr>
              <a:t>e </a:t>
            </a:r>
            <a:r>
              <a:rPr lang="pt-BR" sz="1200" dirty="0">
                <a:latin typeface="Arial" panose="020B0604020202020204" pitchFamily="34" charset="0"/>
                <a:cs typeface="Arial" panose="020B0604020202020204" pitchFamily="34" charset="0"/>
              </a:rPr>
              <a:t>dá outras providências, a fim de determinar a disponibilização, em tempo real, de </a:t>
            </a:r>
            <a:r>
              <a:rPr lang="pt-BR" sz="1200" dirty="0" smtClean="0">
                <a:latin typeface="Arial" panose="020B0604020202020204" pitchFamily="34" charset="0"/>
                <a:cs typeface="Arial" panose="020B0604020202020204" pitchFamily="34" charset="0"/>
              </a:rPr>
              <a:t>informações </a:t>
            </a:r>
            <a:r>
              <a:rPr lang="pt-BR" sz="1200" dirty="0">
                <a:latin typeface="Arial" panose="020B0604020202020204" pitchFamily="34" charset="0"/>
                <a:cs typeface="Arial" panose="020B0604020202020204" pitchFamily="34" charset="0"/>
              </a:rPr>
              <a:t>pormenorizadas sobre a execução orçamentária e financeira da União, dos Estados, do Distrito Federal e dos Municípios. </a:t>
            </a:r>
            <a:endParaRPr lang="pt-BR" sz="1200" dirty="0" smtClean="0">
              <a:latin typeface="Arial" panose="020B0604020202020204" pitchFamily="34" charset="0"/>
              <a:cs typeface="Arial" panose="020B0604020202020204" pitchFamily="34" charset="0"/>
            </a:endParaRPr>
          </a:p>
          <a:p>
            <a:pPr marL="0" indent="0">
              <a:buNone/>
            </a:pPr>
            <a:r>
              <a:rPr lang="pt-BR" sz="1200" dirty="0">
                <a:latin typeface="Arial" panose="020B0604020202020204" pitchFamily="34" charset="0"/>
                <a:cs typeface="Arial" panose="020B0604020202020204" pitchFamily="34" charset="0"/>
              </a:rPr>
              <a:t>Fonte: </a:t>
            </a:r>
            <a:r>
              <a:rPr lang="pt-BR" sz="1200" b="1" u="sng" dirty="0">
                <a:latin typeface="Arial" panose="020B0604020202020204" pitchFamily="34" charset="0"/>
                <a:cs typeface="Arial" panose="020B0604020202020204" pitchFamily="34" charset="0"/>
                <a:hlinkClick r:id="rId4"/>
              </a:rPr>
              <a:t>https://</a:t>
            </a:r>
            <a:r>
              <a:rPr lang="pt-BR" sz="1200" b="1" u="sng" dirty="0" smtClean="0">
                <a:latin typeface="Arial" panose="020B0604020202020204" pitchFamily="34" charset="0"/>
                <a:cs typeface="Arial" panose="020B0604020202020204" pitchFamily="34" charset="0"/>
                <a:hlinkClick r:id="rId4"/>
              </a:rPr>
              <a:t>www.planalto.gov.br/ccivil_03/leis/lcp/lcp131.htm</a:t>
            </a:r>
            <a:endParaRPr lang="pt-BR" sz="1200" b="1" u="sng" dirty="0" smtClean="0">
              <a:latin typeface="Arial" panose="020B0604020202020204" pitchFamily="34" charset="0"/>
              <a:cs typeface="Arial" panose="020B0604020202020204" pitchFamily="34" charset="0"/>
            </a:endParaRPr>
          </a:p>
          <a:p>
            <a:pPr marL="0" indent="0">
              <a:buNone/>
            </a:pPr>
            <a:endParaRPr lang="pt-BR"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7598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u="sng" dirty="0" smtClean="0">
                <a:solidFill>
                  <a:schemeClr val="accent1">
                    <a:lumMod val="50000"/>
                  </a:schemeClr>
                </a:solidFill>
                <a:latin typeface="Arial" panose="020B0604020202020204" pitchFamily="34" charset="0"/>
                <a:cs typeface="Arial" panose="020B0604020202020204" pitchFamily="34" charset="0"/>
              </a:rPr>
              <a:t>Portal Modelo 3</a:t>
            </a:r>
            <a:endParaRPr lang="pt-BR" b="1" u="sng" dirty="0">
              <a:solidFill>
                <a:schemeClr val="accent1">
                  <a:lumMod val="50000"/>
                </a:schemeClr>
              </a:solidFill>
              <a:latin typeface="Arial" panose="020B0604020202020204" pitchFamily="34" charset="0"/>
              <a:cs typeface="Arial" panose="020B0604020202020204" pitchFamily="34" charset="0"/>
            </a:endParaRPr>
          </a:p>
        </p:txBody>
      </p:sp>
      <p:pic>
        <p:nvPicPr>
          <p:cNvPr id="4" name="Espaço Reservado para Conteúdo 3"/>
          <p:cNvPicPr>
            <a:picLocks noGrp="1" noChangeAspect="1"/>
          </p:cNvPicPr>
          <p:nvPr>
            <p:ph idx="1"/>
          </p:nvPr>
        </p:nvPicPr>
        <p:blipFill>
          <a:blip r:embed="rId2"/>
          <a:stretch>
            <a:fillRect/>
          </a:stretch>
        </p:blipFill>
        <p:spPr>
          <a:xfrm>
            <a:off x="644902" y="1661510"/>
            <a:ext cx="7886700" cy="3774064"/>
          </a:xfrm>
          <a:prstGeom prst="rect">
            <a:avLst/>
          </a:prstGeom>
        </p:spPr>
      </p:pic>
    </p:spTree>
    <p:extLst>
      <p:ext uri="{BB962C8B-B14F-4D97-AF65-F5344CB8AC3E}">
        <p14:creationId xmlns:p14="http://schemas.microsoft.com/office/powerpoint/2010/main" val="3679269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u="sng" dirty="0" smtClean="0">
                <a:solidFill>
                  <a:schemeClr val="accent1">
                    <a:lumMod val="50000"/>
                  </a:schemeClr>
                </a:solidFill>
                <a:latin typeface="Arial" panose="020B0604020202020204" pitchFamily="34" charset="0"/>
                <a:cs typeface="Arial" panose="020B0604020202020204" pitchFamily="34" charset="0"/>
              </a:rPr>
              <a:t>Portal Modelo 3</a:t>
            </a:r>
            <a:endParaRPr lang="pt-BR" b="1" u="sng" dirty="0">
              <a:solidFill>
                <a:schemeClr val="accent1">
                  <a:lumMod val="50000"/>
                </a:schemeClr>
              </a:solidFill>
              <a:latin typeface="Arial" panose="020B0604020202020204" pitchFamily="34" charset="0"/>
              <a:cs typeface="Arial" panose="020B0604020202020204" pitchFamily="34" charset="0"/>
            </a:endParaRPr>
          </a:p>
        </p:txBody>
      </p:sp>
      <p:pic>
        <p:nvPicPr>
          <p:cNvPr id="4" name="Espaço Reservado para Conteúdo 3"/>
          <p:cNvPicPr>
            <a:picLocks noGrp="1" noChangeAspect="1"/>
          </p:cNvPicPr>
          <p:nvPr>
            <p:ph idx="1"/>
          </p:nvPr>
        </p:nvPicPr>
        <p:blipFill>
          <a:blip r:embed="rId2"/>
          <a:stretch>
            <a:fillRect/>
          </a:stretch>
        </p:blipFill>
        <p:spPr>
          <a:xfrm>
            <a:off x="628650" y="1690689"/>
            <a:ext cx="7886700" cy="3676131"/>
          </a:xfrm>
          <a:prstGeom prst="rect">
            <a:avLst/>
          </a:prstGeom>
        </p:spPr>
      </p:pic>
    </p:spTree>
    <p:extLst>
      <p:ext uri="{BB962C8B-B14F-4D97-AF65-F5344CB8AC3E}">
        <p14:creationId xmlns:p14="http://schemas.microsoft.com/office/powerpoint/2010/main" val="2625263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u="sng" dirty="0">
                <a:solidFill>
                  <a:schemeClr val="accent1">
                    <a:lumMod val="50000"/>
                  </a:schemeClr>
                </a:solidFill>
                <a:latin typeface="Arial" panose="020B0604020202020204" pitchFamily="34" charset="0"/>
                <a:cs typeface="Arial" panose="020B0604020202020204" pitchFamily="34" charset="0"/>
              </a:rPr>
              <a:t>Portal Modelo 3</a:t>
            </a:r>
            <a:endParaRPr lang="pt-BR" dirty="0"/>
          </a:p>
        </p:txBody>
      </p:sp>
      <p:pic>
        <p:nvPicPr>
          <p:cNvPr id="4" name="Espaço Reservado para Conteúdo 3"/>
          <p:cNvPicPr>
            <a:picLocks noGrp="1" noChangeAspect="1"/>
          </p:cNvPicPr>
          <p:nvPr>
            <p:ph idx="1"/>
          </p:nvPr>
        </p:nvPicPr>
        <p:blipFill>
          <a:blip r:embed="rId2"/>
          <a:stretch>
            <a:fillRect/>
          </a:stretch>
        </p:blipFill>
        <p:spPr>
          <a:xfrm>
            <a:off x="639801" y="1387045"/>
            <a:ext cx="7886700" cy="2232248"/>
          </a:xfrm>
          <a:prstGeom prst="rect">
            <a:avLst/>
          </a:prstGeom>
        </p:spPr>
      </p:pic>
      <p:pic>
        <p:nvPicPr>
          <p:cNvPr id="5" name="Imagem 4"/>
          <p:cNvPicPr>
            <a:picLocks noChangeAspect="1"/>
          </p:cNvPicPr>
          <p:nvPr/>
        </p:nvPicPr>
        <p:blipFill>
          <a:blip r:embed="rId3"/>
          <a:stretch>
            <a:fillRect/>
          </a:stretch>
        </p:blipFill>
        <p:spPr>
          <a:xfrm>
            <a:off x="251520" y="3789040"/>
            <a:ext cx="8640960" cy="2112617"/>
          </a:xfrm>
          <a:prstGeom prst="rect">
            <a:avLst/>
          </a:prstGeom>
        </p:spPr>
      </p:pic>
    </p:spTree>
    <p:extLst>
      <p:ext uri="{BB962C8B-B14F-4D97-AF65-F5344CB8AC3E}">
        <p14:creationId xmlns:p14="http://schemas.microsoft.com/office/powerpoint/2010/main" val="4185193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u="sng" dirty="0">
                <a:solidFill>
                  <a:schemeClr val="accent1">
                    <a:lumMod val="50000"/>
                  </a:schemeClr>
                </a:solidFill>
                <a:latin typeface="Arial" panose="020B0604020202020204" pitchFamily="34" charset="0"/>
                <a:cs typeface="Arial" panose="020B0604020202020204" pitchFamily="34" charset="0"/>
              </a:rPr>
              <a:t>Portal Modelo 3</a:t>
            </a:r>
            <a:endParaRPr lang="pt-BR" dirty="0"/>
          </a:p>
        </p:txBody>
      </p:sp>
      <p:pic>
        <p:nvPicPr>
          <p:cNvPr id="4" name="Espaço Reservado para Conteúdo 3"/>
          <p:cNvPicPr>
            <a:picLocks noGrp="1" noChangeAspect="1"/>
          </p:cNvPicPr>
          <p:nvPr>
            <p:ph idx="1"/>
          </p:nvPr>
        </p:nvPicPr>
        <p:blipFill>
          <a:blip r:embed="rId2"/>
          <a:stretch>
            <a:fillRect/>
          </a:stretch>
        </p:blipFill>
        <p:spPr>
          <a:xfrm>
            <a:off x="323528" y="1484784"/>
            <a:ext cx="2895600" cy="3914775"/>
          </a:xfrm>
          <a:prstGeom prst="rect">
            <a:avLst/>
          </a:prstGeom>
        </p:spPr>
      </p:pic>
      <p:pic>
        <p:nvPicPr>
          <p:cNvPr id="8" name="Imagem 7"/>
          <p:cNvPicPr>
            <a:picLocks noChangeAspect="1"/>
          </p:cNvPicPr>
          <p:nvPr/>
        </p:nvPicPr>
        <p:blipFill>
          <a:blip r:embed="rId3"/>
          <a:stretch>
            <a:fillRect/>
          </a:stretch>
        </p:blipFill>
        <p:spPr>
          <a:xfrm>
            <a:off x="3347864" y="1484784"/>
            <a:ext cx="5502438" cy="3914775"/>
          </a:xfrm>
          <a:prstGeom prst="rect">
            <a:avLst/>
          </a:prstGeom>
        </p:spPr>
      </p:pic>
    </p:spTree>
    <p:extLst>
      <p:ext uri="{BB962C8B-B14F-4D97-AF65-F5344CB8AC3E}">
        <p14:creationId xmlns:p14="http://schemas.microsoft.com/office/powerpoint/2010/main" val="838431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u="sng" dirty="0">
                <a:solidFill>
                  <a:schemeClr val="accent1">
                    <a:lumMod val="50000"/>
                  </a:schemeClr>
                </a:solidFill>
                <a:latin typeface="Arial" panose="020B0604020202020204" pitchFamily="34" charset="0"/>
                <a:cs typeface="Arial" panose="020B0604020202020204" pitchFamily="34" charset="0"/>
              </a:rPr>
              <a:t>Portal Modelo 3</a:t>
            </a:r>
            <a:endParaRPr lang="pt-BR" dirty="0"/>
          </a:p>
        </p:txBody>
      </p:sp>
      <p:pic>
        <p:nvPicPr>
          <p:cNvPr id="4" name="Espaço Reservado para Conteúdo 3"/>
          <p:cNvPicPr>
            <a:picLocks noGrp="1" noChangeAspect="1"/>
          </p:cNvPicPr>
          <p:nvPr>
            <p:ph idx="1"/>
          </p:nvPr>
        </p:nvPicPr>
        <p:blipFill>
          <a:blip r:embed="rId2"/>
          <a:stretch>
            <a:fillRect/>
          </a:stretch>
        </p:blipFill>
        <p:spPr>
          <a:xfrm>
            <a:off x="628650" y="1690689"/>
            <a:ext cx="7886700" cy="3896306"/>
          </a:xfrm>
          <a:prstGeom prst="rect">
            <a:avLst/>
          </a:prstGeom>
        </p:spPr>
      </p:pic>
    </p:spTree>
    <p:extLst>
      <p:ext uri="{BB962C8B-B14F-4D97-AF65-F5344CB8AC3E}">
        <p14:creationId xmlns:p14="http://schemas.microsoft.com/office/powerpoint/2010/main" val="2693675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1600" dirty="0" smtClean="0"/>
              <a:t/>
            </a:r>
            <a:br>
              <a:rPr lang="pt-BR" sz="1600" dirty="0" smtClean="0"/>
            </a:br>
            <a:r>
              <a:rPr lang="pt-BR" sz="2000" b="1" dirty="0" smtClean="0">
                <a:solidFill>
                  <a:schemeClr val="accent1">
                    <a:lumMod val="50000"/>
                  </a:schemeClr>
                </a:solidFill>
                <a:latin typeface="Arial" panose="020B0604020202020204" pitchFamily="34" charset="0"/>
                <a:cs typeface="Arial" panose="020B0604020202020204" pitchFamily="34" charset="0"/>
              </a:rPr>
              <a:t>Índice de Transparência</a:t>
            </a:r>
            <a:r>
              <a:rPr lang="pt-BR" sz="1600" b="1" dirty="0"/>
              <a:t/>
            </a:r>
            <a:br>
              <a:rPr lang="pt-BR" sz="1600" b="1" dirty="0"/>
            </a:br>
            <a:r>
              <a:rPr lang="pt-BR" sz="1600" dirty="0" smtClean="0"/>
              <a:t/>
            </a:r>
            <a:br>
              <a:rPr lang="pt-BR" sz="1600" dirty="0" smtClean="0"/>
            </a:br>
            <a:r>
              <a:rPr lang="pt-BR" sz="1600" b="1" dirty="0" smtClean="0"/>
              <a:t>Índice </a:t>
            </a:r>
            <a:r>
              <a:rPr lang="pt-BR" sz="1600" b="1" dirty="0"/>
              <a:t>de transparência do poder legislativo, criado para classificar e avaliar as Casas Legislativas por sua adesão à Lei da Transparência e à Lei de Acesso à Informação.</a:t>
            </a:r>
            <a:endParaRPr lang="pt-BR" sz="1600" b="1" dirty="0">
              <a:latin typeface="Arial" panose="020B0604020202020204" pitchFamily="34" charset="0"/>
              <a:cs typeface="Arial" panose="020B0604020202020204" pitchFamily="34" charset="0"/>
            </a:endParaRPr>
          </a:p>
        </p:txBody>
      </p:sp>
      <p:pic>
        <p:nvPicPr>
          <p:cNvPr id="4" name="Espaço Reservado para Conteú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61856" y="1690689"/>
            <a:ext cx="2812944" cy="4384930"/>
          </a:xfrm>
        </p:spPr>
      </p:pic>
      <p:sp>
        <p:nvSpPr>
          <p:cNvPr id="5" name="Retângulo 4"/>
          <p:cNvSpPr/>
          <p:nvPr/>
        </p:nvSpPr>
        <p:spPr>
          <a:xfrm>
            <a:off x="899592" y="1687126"/>
            <a:ext cx="4662264" cy="4154984"/>
          </a:xfrm>
          <a:prstGeom prst="rect">
            <a:avLst/>
          </a:prstGeom>
        </p:spPr>
        <p:txBody>
          <a:bodyPr wrap="square">
            <a:spAutoFit/>
          </a:bodyPr>
          <a:lstStyle/>
          <a:p>
            <a:r>
              <a:rPr lang="pt-BR" sz="1200" dirty="0">
                <a:solidFill>
                  <a:srgbClr val="333333"/>
                </a:solidFill>
                <a:latin typeface="Open Sans"/>
              </a:rPr>
              <a:t>É um projeto elaborado pela </a:t>
            </a:r>
            <a:r>
              <a:rPr lang="pt-BR" sz="1200" dirty="0">
                <a:solidFill>
                  <a:srgbClr val="1D390F"/>
                </a:solidFill>
                <a:latin typeface="Open Sans"/>
                <a:hlinkClick r:id="rId3"/>
              </a:rPr>
              <a:t>Secretaria da Transparência</a:t>
            </a:r>
            <a:r>
              <a:rPr lang="pt-BR" sz="1200" dirty="0">
                <a:solidFill>
                  <a:srgbClr val="333333"/>
                </a:solidFill>
                <a:latin typeface="Open Sans"/>
              </a:rPr>
              <a:t> do Senado Federal, que incentiva a cultura de transparência no Brasil e permite à sociedade avaliar a evolução dos Legislativos Brasileiros no cumprimento da </a:t>
            </a:r>
            <a:r>
              <a:rPr lang="pt-BR" sz="1200" dirty="0">
                <a:solidFill>
                  <a:srgbClr val="1D390F"/>
                </a:solidFill>
                <a:latin typeface="Open Sans"/>
                <a:hlinkClick r:id="rId4"/>
              </a:rPr>
              <a:t>Lei de Acesso à Informação</a:t>
            </a:r>
            <a:r>
              <a:rPr lang="pt-BR" sz="1200" dirty="0">
                <a:solidFill>
                  <a:srgbClr val="333333"/>
                </a:solidFill>
                <a:latin typeface="Open Sans"/>
              </a:rPr>
              <a:t> </a:t>
            </a:r>
            <a:r>
              <a:rPr lang="pt-BR" sz="1200" b="1" dirty="0">
                <a:solidFill>
                  <a:srgbClr val="333333"/>
                </a:solidFill>
                <a:latin typeface="Open Sans"/>
              </a:rPr>
              <a:t>(LAI) </a:t>
            </a:r>
            <a:r>
              <a:rPr lang="pt-BR" sz="1200" dirty="0">
                <a:solidFill>
                  <a:srgbClr val="333333"/>
                </a:solidFill>
                <a:latin typeface="Open Sans"/>
              </a:rPr>
              <a:t>e da </a:t>
            </a:r>
            <a:r>
              <a:rPr lang="pt-BR" sz="1200" dirty="0">
                <a:solidFill>
                  <a:srgbClr val="1D390F"/>
                </a:solidFill>
                <a:latin typeface="Open Sans"/>
                <a:hlinkClick r:id="rId5"/>
              </a:rPr>
              <a:t>Lei de Responsabilidade Fiscal</a:t>
            </a:r>
            <a:r>
              <a:rPr lang="pt-BR" sz="1200" dirty="0">
                <a:solidFill>
                  <a:srgbClr val="333333"/>
                </a:solidFill>
                <a:latin typeface="Open Sans"/>
              </a:rPr>
              <a:t> </a:t>
            </a:r>
            <a:r>
              <a:rPr lang="pt-BR" sz="1200" b="1" dirty="0" smtClean="0">
                <a:solidFill>
                  <a:srgbClr val="333333"/>
                </a:solidFill>
                <a:latin typeface="Open Sans"/>
              </a:rPr>
              <a:t>(LRF)</a:t>
            </a:r>
            <a:r>
              <a:rPr lang="pt-BR" sz="1200" dirty="0" smtClean="0">
                <a:solidFill>
                  <a:srgbClr val="333333"/>
                </a:solidFill>
                <a:latin typeface="Open Sans"/>
              </a:rPr>
              <a:t>. Ele </a:t>
            </a:r>
            <a:r>
              <a:rPr lang="pt-BR" sz="1200" dirty="0">
                <a:solidFill>
                  <a:srgbClr val="333333"/>
                </a:solidFill>
                <a:latin typeface="Open Sans"/>
              </a:rPr>
              <a:t>segue padrões internacionais, com a construção de um ranking nacional de transparência legislativa.</a:t>
            </a:r>
          </a:p>
          <a:p>
            <a:endParaRPr lang="pt-BR" sz="1200" dirty="0" smtClean="0"/>
          </a:p>
          <a:p>
            <a:r>
              <a:rPr lang="pt-BR" sz="1200" dirty="0"/>
              <a:t>O processo de avaliação deve ser feito em duas fases</a:t>
            </a:r>
            <a:r>
              <a:rPr lang="pt-BR" sz="1200" dirty="0" smtClean="0"/>
              <a:t>:</a:t>
            </a:r>
          </a:p>
          <a:p>
            <a:endParaRPr lang="pt-BR" sz="1200" dirty="0"/>
          </a:p>
          <a:p>
            <a:r>
              <a:rPr lang="pt-BR" sz="1200" dirty="0" smtClean="0"/>
              <a:t>1 - Análise </a:t>
            </a:r>
            <a:r>
              <a:rPr lang="pt-BR" sz="1200" dirty="0"/>
              <a:t>preliminar;</a:t>
            </a:r>
          </a:p>
          <a:p>
            <a:r>
              <a:rPr lang="pt-BR" sz="1200" dirty="0" smtClean="0"/>
              <a:t>2 - Reavaliação </a:t>
            </a:r>
            <a:r>
              <a:rPr lang="pt-BR" sz="1200" dirty="0"/>
              <a:t>para consolidação dos dados</a:t>
            </a:r>
            <a:r>
              <a:rPr lang="pt-BR" sz="1200" dirty="0" smtClean="0"/>
              <a:t>.</a:t>
            </a:r>
          </a:p>
          <a:p>
            <a:endParaRPr lang="pt-BR" sz="1200" dirty="0"/>
          </a:p>
          <a:p>
            <a:r>
              <a:rPr lang="pt-BR" sz="1200" dirty="0"/>
              <a:t>Serão analisadas quatro vertentes básicas da abertura de dados expostos por meio eletrônico:</a:t>
            </a:r>
          </a:p>
          <a:p>
            <a:r>
              <a:rPr lang="pt-BR" sz="1200" dirty="0" smtClean="0"/>
              <a:t>- Informações </a:t>
            </a:r>
            <a:r>
              <a:rPr lang="pt-BR" sz="1200" dirty="0"/>
              <a:t>sobre atividades legislativas;</a:t>
            </a:r>
          </a:p>
          <a:p>
            <a:r>
              <a:rPr lang="pt-BR" sz="1200" dirty="0" smtClean="0"/>
              <a:t>- Informações </a:t>
            </a:r>
            <a:r>
              <a:rPr lang="pt-BR" sz="1200" dirty="0"/>
              <a:t>administrativas;</a:t>
            </a:r>
          </a:p>
          <a:p>
            <a:r>
              <a:rPr lang="pt-BR" sz="1200" dirty="0" smtClean="0"/>
              <a:t>- Controle </a:t>
            </a:r>
            <a:r>
              <a:rPr lang="pt-BR" sz="1200" dirty="0"/>
              <a:t>social - atividades pró-interação e participação social;</a:t>
            </a:r>
          </a:p>
          <a:p>
            <a:r>
              <a:rPr lang="pt-BR" sz="1200" dirty="0" smtClean="0"/>
              <a:t>- Adequação </a:t>
            </a:r>
            <a:r>
              <a:rPr lang="pt-BR" sz="1200" dirty="0"/>
              <a:t>aos parâmetros da LAI.</a:t>
            </a:r>
          </a:p>
          <a:p>
            <a:r>
              <a:rPr lang="pt-BR" dirty="0"/>
              <a:t/>
            </a:r>
            <a:br>
              <a:rPr lang="pt-BR" dirty="0"/>
            </a:br>
            <a:endParaRPr lang="pt-BR" dirty="0"/>
          </a:p>
        </p:txBody>
      </p:sp>
      <p:pic>
        <p:nvPicPr>
          <p:cNvPr id="6" name="Imagem 5"/>
          <p:cNvPicPr>
            <a:picLocks noChangeAspect="1"/>
          </p:cNvPicPr>
          <p:nvPr/>
        </p:nvPicPr>
        <p:blipFill>
          <a:blip r:embed="rId6"/>
          <a:stretch>
            <a:fillRect/>
          </a:stretch>
        </p:blipFill>
        <p:spPr>
          <a:xfrm>
            <a:off x="1610544" y="5345954"/>
            <a:ext cx="3240360" cy="729665"/>
          </a:xfrm>
          <a:prstGeom prst="rect">
            <a:avLst/>
          </a:prstGeom>
        </p:spPr>
      </p:pic>
    </p:spTree>
    <p:extLst>
      <p:ext uri="{BB962C8B-B14F-4D97-AF65-F5344CB8AC3E}">
        <p14:creationId xmlns:p14="http://schemas.microsoft.com/office/powerpoint/2010/main" val="76752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148064" y="6381328"/>
            <a:ext cx="3744416" cy="476672"/>
            <a:chOff x="5148064" y="6381328"/>
            <a:chExt cx="3744416" cy="476672"/>
          </a:xfrm>
        </p:grpSpPr>
        <p:sp>
          <p:nvSpPr>
            <p:cNvPr id="5" name="Retângulo 4"/>
            <p:cNvSpPr/>
            <p:nvPr/>
          </p:nvSpPr>
          <p:spPr>
            <a:xfrm>
              <a:off x="5148064" y="6381328"/>
              <a:ext cx="3744416" cy="476672"/>
            </a:xfrm>
            <a:prstGeom prst="rect">
              <a:avLst/>
            </a:prstGeom>
            <a:solidFill>
              <a:srgbClr val="003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6155" y="6453336"/>
              <a:ext cx="3240360" cy="278917"/>
            </a:xfrm>
            <a:prstGeom prst="rect">
              <a:avLst/>
            </a:prstGeom>
          </p:spPr>
        </p:pic>
      </p:grpSp>
      <p:sp>
        <p:nvSpPr>
          <p:cNvPr id="8" name="Título 1"/>
          <p:cNvSpPr txBox="1">
            <a:spLocks/>
          </p:cNvSpPr>
          <p:nvPr/>
        </p:nvSpPr>
        <p:spPr>
          <a:xfrm>
            <a:off x="323528" y="110659"/>
            <a:ext cx="3911304" cy="372549"/>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r>
              <a:rPr lang="pt-BR" sz="1600" dirty="0" smtClean="0">
                <a:solidFill>
                  <a:schemeClr val="bg1"/>
                </a:solidFill>
                <a:latin typeface="Arial" panose="020B0604020202020204" pitchFamily="34" charset="0"/>
                <a:cs typeface="Arial" panose="020B0604020202020204" pitchFamily="34" charset="0"/>
              </a:rPr>
              <a:t>ILB | Instituto Legislativo Brasileiro</a:t>
            </a:r>
            <a:endParaRPr lang="pt-BR" sz="1600" dirty="0">
              <a:solidFill>
                <a:schemeClr val="bg1"/>
              </a:solidFill>
              <a:latin typeface="Arial" panose="020B0604020202020204" pitchFamily="34" charset="0"/>
              <a:cs typeface="Arial" panose="020B0604020202020204" pitchFamily="34" charset="0"/>
            </a:endParaRPr>
          </a:p>
        </p:txBody>
      </p:sp>
      <p:sp>
        <p:nvSpPr>
          <p:cNvPr id="10" name="CaixaDeTexto 9"/>
          <p:cNvSpPr txBox="1"/>
          <p:nvPr/>
        </p:nvSpPr>
        <p:spPr>
          <a:xfrm>
            <a:off x="1204551" y="437263"/>
            <a:ext cx="6696744" cy="5724644"/>
          </a:xfrm>
          <a:prstGeom prst="rect">
            <a:avLst/>
          </a:prstGeom>
          <a:noFill/>
        </p:spPr>
        <p:txBody>
          <a:bodyPr wrap="square" rtlCol="0">
            <a:spAutoFit/>
          </a:bodyPr>
          <a:lstStyle/>
          <a:p>
            <a:pPr algn="ctr" eaLnBrk="1" hangingPunct="1">
              <a:lnSpc>
                <a:spcPct val="150000"/>
              </a:lnSpc>
            </a:pPr>
            <a:r>
              <a:rPr lang="pt-BR" sz="2400" b="1" u="sng" dirty="0">
                <a:solidFill>
                  <a:schemeClr val="accent1">
                    <a:lumMod val="50000"/>
                  </a:schemeClr>
                </a:solidFill>
              </a:rPr>
              <a:t>Transparência </a:t>
            </a:r>
            <a:r>
              <a:rPr lang="pt-BR" sz="2400" b="1" u="sng" dirty="0" smtClean="0">
                <a:solidFill>
                  <a:schemeClr val="accent1">
                    <a:lumMod val="50000"/>
                  </a:schemeClr>
                </a:solidFill>
              </a:rPr>
              <a:t>no</a:t>
            </a:r>
            <a:r>
              <a:rPr lang="pt-BR" sz="2400" b="1" u="sng" dirty="0">
                <a:solidFill>
                  <a:schemeClr val="accent1">
                    <a:lumMod val="50000"/>
                  </a:schemeClr>
                </a:solidFill>
              </a:rPr>
              <a:t> </a:t>
            </a:r>
            <a:r>
              <a:rPr lang="pt-BR" sz="2400" b="1" u="sng" dirty="0" smtClean="0">
                <a:solidFill>
                  <a:schemeClr val="accent1">
                    <a:lumMod val="50000"/>
                  </a:schemeClr>
                </a:solidFill>
              </a:rPr>
              <a:t>Portal Modelo 3</a:t>
            </a:r>
          </a:p>
          <a:p>
            <a:pPr algn="ctr"/>
            <a:endParaRPr lang="pt-BR" sz="1600" b="1" dirty="0" smtClean="0"/>
          </a:p>
          <a:p>
            <a:pPr algn="ctr"/>
            <a:r>
              <a:rPr lang="pt-BR" b="1" u="sng" dirty="0" smtClean="0"/>
              <a:t>Principais Características </a:t>
            </a:r>
          </a:p>
          <a:p>
            <a:pPr algn="ctr"/>
            <a:endParaRPr lang="pt-BR" sz="2000" b="1" u="sng" dirty="0"/>
          </a:p>
          <a:p>
            <a:r>
              <a:rPr lang="pt-BR" sz="1400" dirty="0" smtClean="0"/>
              <a:t>O </a:t>
            </a:r>
            <a:r>
              <a:rPr lang="pt-BR" sz="1400" b="1" dirty="0"/>
              <a:t>Portal Modelo </a:t>
            </a:r>
            <a:r>
              <a:rPr lang="pt-BR" sz="1400" dirty="0"/>
              <a:t>é uma customização do </a:t>
            </a:r>
            <a:r>
              <a:rPr lang="pt-BR" sz="1400" b="1" dirty="0" smtClean="0"/>
              <a:t>CMS (</a:t>
            </a:r>
            <a:r>
              <a:rPr lang="pt-BR" sz="1400" b="1" dirty="0"/>
              <a:t>Content Management </a:t>
            </a:r>
            <a:r>
              <a:rPr lang="pt-BR" sz="1400" b="1" dirty="0" smtClean="0"/>
              <a:t>System/Sistema de Gestão de Conteúdo) </a:t>
            </a:r>
            <a:r>
              <a:rPr lang="pt-BR" sz="1400" b="1" dirty="0"/>
              <a:t>Plone </a:t>
            </a:r>
            <a:r>
              <a:rPr lang="pt-BR" sz="1400" b="1" dirty="0" smtClean="0"/>
              <a:t>(camada visual/software livre/gratuito) </a:t>
            </a:r>
            <a:r>
              <a:rPr lang="pt-BR" sz="1400" dirty="0" smtClean="0"/>
              <a:t>que </a:t>
            </a:r>
            <a:r>
              <a:rPr lang="pt-BR" sz="1400" dirty="0"/>
              <a:t>fornece um portal completo para </a:t>
            </a:r>
            <a:r>
              <a:rPr lang="pt-BR" sz="1400" dirty="0" smtClean="0"/>
              <a:t>o uso de uma </a:t>
            </a:r>
            <a:r>
              <a:rPr lang="pt-BR" sz="1400" b="1" dirty="0"/>
              <a:t>Casa Legislativa</a:t>
            </a:r>
            <a:r>
              <a:rPr lang="pt-BR" sz="1400" dirty="0"/>
              <a:t>, com arquitetura de informação padronizada e pronto para receber conteúdos. Ele inclui ainda várias ferramentas </a:t>
            </a:r>
            <a:r>
              <a:rPr lang="pt-BR" sz="1400" dirty="0" smtClean="0"/>
              <a:t>e </a:t>
            </a:r>
            <a:r>
              <a:rPr lang="pt-BR" sz="1400" dirty="0"/>
              <a:t>funcionalidades que facilitam o </a:t>
            </a:r>
            <a:r>
              <a:rPr lang="pt-BR" sz="1400" dirty="0" smtClean="0"/>
              <a:t>trabalho dos </a:t>
            </a:r>
            <a:r>
              <a:rPr lang="pt-BR" sz="1400" b="1" dirty="0" smtClean="0"/>
              <a:t>gestores e servidores das Casas Legislativas </a:t>
            </a:r>
            <a:r>
              <a:rPr lang="pt-BR" sz="1400" dirty="0" smtClean="0"/>
              <a:t>e </a:t>
            </a:r>
            <a:r>
              <a:rPr lang="pt-BR" sz="1400" dirty="0"/>
              <a:t>a tornam aderente </a:t>
            </a:r>
            <a:r>
              <a:rPr lang="pt-BR" sz="1400" dirty="0" smtClean="0"/>
              <a:t>aos </a:t>
            </a:r>
            <a:r>
              <a:rPr lang="pt-BR" sz="1400" dirty="0"/>
              <a:t>padrões nacionais e internacionais e às </a:t>
            </a:r>
            <a:r>
              <a:rPr lang="pt-BR" sz="1400" dirty="0" smtClean="0"/>
              <a:t>exigências das leis </a:t>
            </a:r>
            <a:r>
              <a:rPr lang="pt-BR" sz="1400" dirty="0"/>
              <a:t>brasileiras</a:t>
            </a:r>
            <a:r>
              <a:rPr lang="pt-BR" sz="1400" dirty="0" smtClean="0"/>
              <a:t>.</a:t>
            </a:r>
          </a:p>
          <a:p>
            <a:endParaRPr lang="pt-BR" sz="1400" dirty="0" smtClean="0"/>
          </a:p>
          <a:p>
            <a:pPr algn="ctr"/>
            <a:r>
              <a:rPr lang="pt-BR" b="1" u="sng" dirty="0" smtClean="0"/>
              <a:t>Transparência</a:t>
            </a:r>
          </a:p>
          <a:p>
            <a:pPr algn="ctr"/>
            <a:endParaRPr lang="pt-BR" sz="2000" u="sng" dirty="0"/>
          </a:p>
          <a:p>
            <a:r>
              <a:rPr lang="pt-BR" sz="1400" dirty="0"/>
              <a:t>Entre as ferramentas que o </a:t>
            </a:r>
            <a:r>
              <a:rPr lang="pt-BR" sz="1400" b="1" dirty="0"/>
              <a:t>Portal </a:t>
            </a:r>
            <a:r>
              <a:rPr lang="pt-BR" sz="1400" b="1" dirty="0" smtClean="0"/>
              <a:t>Modelo 3 </a:t>
            </a:r>
            <a:r>
              <a:rPr lang="pt-BR" sz="1400" dirty="0"/>
              <a:t>disponibiliza às </a:t>
            </a:r>
            <a:r>
              <a:rPr lang="pt-BR" sz="1400" b="1" dirty="0"/>
              <a:t>instituições </a:t>
            </a:r>
            <a:r>
              <a:rPr lang="pt-BR" sz="1400" b="1" dirty="0" smtClean="0"/>
              <a:t>legislativas</a:t>
            </a:r>
            <a:r>
              <a:rPr lang="pt-BR" sz="1400" dirty="0" smtClean="0"/>
              <a:t> </a:t>
            </a:r>
            <a:r>
              <a:rPr lang="pt-BR" sz="1400" dirty="0"/>
              <a:t>estão o sistema de </a:t>
            </a:r>
            <a:r>
              <a:rPr lang="pt-BR" sz="1400" b="1" dirty="0" smtClean="0"/>
              <a:t>TRANSPARÊNCIA</a:t>
            </a:r>
            <a:r>
              <a:rPr lang="pt-BR" sz="1400" dirty="0" smtClean="0"/>
              <a:t>, </a:t>
            </a:r>
            <a:r>
              <a:rPr lang="pt-BR" sz="1400" dirty="0"/>
              <a:t>que permite a publicação de dados de prestação de contas exigidos pela </a:t>
            </a:r>
            <a:r>
              <a:rPr lang="pt-BR" sz="1400" b="1" dirty="0"/>
              <a:t>Lei da Transparência ou Lei Complementar 131, de 27 de maio de 2009</a:t>
            </a:r>
            <a:r>
              <a:rPr lang="pt-BR" sz="1400" dirty="0"/>
              <a:t> que alterou a redação da </a:t>
            </a:r>
            <a:r>
              <a:rPr lang="pt-BR" sz="1400" b="1" dirty="0"/>
              <a:t>Lei de Responsabilidade </a:t>
            </a:r>
            <a:r>
              <a:rPr lang="pt-BR" sz="1400" b="1" dirty="0" smtClean="0"/>
              <a:t>Fiscal ou Lei Complementar 101, de 4 de maio de 2000</a:t>
            </a:r>
            <a:r>
              <a:rPr lang="pt-BR" sz="1400" dirty="0" smtClean="0"/>
              <a:t>, </a:t>
            </a:r>
            <a:r>
              <a:rPr lang="pt-BR" sz="1400" dirty="0"/>
              <a:t>exigindo a publicação de informações contábeis e fiscais em tempo real na internet. O que é publicado também fica disponível ao cidadão como dados abertos através de uma API </a:t>
            </a:r>
            <a:r>
              <a:rPr lang="pt-BR" sz="1400" b="1" dirty="0" smtClean="0"/>
              <a:t>(Application </a:t>
            </a:r>
            <a:r>
              <a:rPr lang="pt-BR" sz="1400" b="1" dirty="0"/>
              <a:t>Programming </a:t>
            </a:r>
            <a:r>
              <a:rPr lang="pt-BR" sz="1400" b="1" dirty="0" smtClean="0"/>
              <a:t>Interface/Interface </a:t>
            </a:r>
            <a:r>
              <a:rPr lang="pt-BR" sz="1400" b="1" dirty="0"/>
              <a:t>de Programação de Aplicação</a:t>
            </a:r>
            <a:r>
              <a:rPr lang="pt-BR" sz="1400" b="1" dirty="0" smtClean="0"/>
              <a:t>) </a:t>
            </a:r>
            <a:r>
              <a:rPr lang="pt-BR" sz="1400" dirty="0" smtClean="0"/>
              <a:t>em </a:t>
            </a:r>
            <a:r>
              <a:rPr lang="pt-BR" sz="1400" dirty="0"/>
              <a:t>formato JSON</a:t>
            </a:r>
            <a:r>
              <a:rPr lang="pt-BR" sz="1400" dirty="0" smtClean="0"/>
              <a:t>.</a:t>
            </a:r>
            <a:endParaRPr lang="pt-BR" sz="1400" dirty="0" smtClean="0">
              <a:solidFill>
                <a:schemeClr val="accent1">
                  <a:lumMod val="50000"/>
                </a:schemeClr>
              </a:solidFill>
            </a:endParaRPr>
          </a:p>
        </p:txBody>
      </p:sp>
      <p:pic>
        <p:nvPicPr>
          <p:cNvPr id="2" name="Imagem 1"/>
          <p:cNvPicPr>
            <a:picLocks noChangeAspect="1"/>
          </p:cNvPicPr>
          <p:nvPr/>
        </p:nvPicPr>
        <p:blipFill>
          <a:blip r:embed="rId3"/>
          <a:stretch>
            <a:fillRect/>
          </a:stretch>
        </p:blipFill>
        <p:spPr>
          <a:xfrm>
            <a:off x="1331640" y="1124744"/>
            <a:ext cx="1728192" cy="576064"/>
          </a:xfrm>
          <a:prstGeom prst="rect">
            <a:avLst/>
          </a:prstGeom>
        </p:spPr>
      </p:pic>
    </p:spTree>
    <p:extLst>
      <p:ext uri="{BB962C8B-B14F-4D97-AF65-F5344CB8AC3E}">
        <p14:creationId xmlns:p14="http://schemas.microsoft.com/office/powerpoint/2010/main" val="4253258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PT capa.png"/>
          <p:cNvPicPr>
            <a:picLocks noChangeAspect="1"/>
          </p:cNvPicPr>
          <p:nvPr/>
        </p:nvPicPr>
        <p:blipFill>
          <a:blip r:embed="rId3" cstate="print"/>
          <a:stretch>
            <a:fillRect/>
          </a:stretch>
        </p:blipFill>
        <p:spPr>
          <a:xfrm>
            <a:off x="0" y="0"/>
            <a:ext cx="9144000" cy="6890730"/>
          </a:xfrm>
          <a:prstGeom prst="rect">
            <a:avLst/>
          </a:prstGeom>
        </p:spPr>
      </p:pic>
      <p:sp>
        <p:nvSpPr>
          <p:cNvPr id="5" name="Retângulo 4"/>
          <p:cNvSpPr/>
          <p:nvPr/>
        </p:nvSpPr>
        <p:spPr>
          <a:xfrm>
            <a:off x="155451" y="1916832"/>
            <a:ext cx="8988549" cy="1323439"/>
          </a:xfrm>
          <a:prstGeom prst="rect">
            <a:avLst/>
          </a:prstGeom>
        </p:spPr>
        <p:txBody>
          <a:bodyPr wrap="square">
            <a:spAutoFit/>
          </a:bodyPr>
          <a:lstStyle/>
          <a:p>
            <a:pPr algn="ctr" eaLnBrk="1" hangingPunct="1">
              <a:buSzPct val="100000"/>
            </a:pPr>
            <a:r>
              <a:rPr lang="pt-BR" altLang="pt-BR" sz="4000" dirty="0" smtClean="0">
                <a:solidFill>
                  <a:schemeClr val="bg1"/>
                </a:solidFill>
                <a:latin typeface="Arial Black" panose="020B0A04020102020204" pitchFamily="34" charset="0"/>
                <a:ea typeface="DejaVu Sans"/>
                <a:cs typeface="DejaVu Sans"/>
              </a:rPr>
              <a:t>Mapa de atuação do Programa</a:t>
            </a:r>
          </a:p>
          <a:p>
            <a:pPr algn="ctr" eaLnBrk="1" hangingPunct="1">
              <a:buSzPct val="100000"/>
            </a:pPr>
            <a:r>
              <a:rPr lang="pt-BR" altLang="pt-BR" sz="4000" dirty="0" smtClean="0">
                <a:solidFill>
                  <a:schemeClr val="bg1"/>
                </a:solidFill>
                <a:latin typeface="Arial Black" panose="020B0A04020102020204" pitchFamily="34" charset="0"/>
                <a:ea typeface="DejaVu Sans"/>
                <a:cs typeface="DejaVu Sans"/>
              </a:rPr>
              <a:t>Interlegis pelo Brasil</a:t>
            </a:r>
            <a:endParaRPr lang="pt-BR" altLang="pt-BR" sz="4000" dirty="0">
              <a:solidFill>
                <a:schemeClr val="bg1"/>
              </a:solidFill>
              <a:latin typeface="Arial Black" panose="020B0A04020102020204" pitchFamily="34" charset="0"/>
              <a:ea typeface="DejaVu Sans"/>
              <a:cs typeface="DejaVu Sans"/>
            </a:endParaRPr>
          </a:p>
        </p:txBody>
      </p:sp>
    </p:spTree>
    <p:extLst>
      <p:ext uri="{BB962C8B-B14F-4D97-AF65-F5344CB8AC3E}">
        <p14:creationId xmlns:p14="http://schemas.microsoft.com/office/powerpoint/2010/main" val="36239812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p:cNvGrpSpPr/>
          <p:nvPr/>
        </p:nvGrpSpPr>
        <p:grpSpPr>
          <a:xfrm>
            <a:off x="5148064" y="6381328"/>
            <a:ext cx="3744416" cy="476672"/>
            <a:chOff x="5148064" y="6381328"/>
            <a:chExt cx="3744416" cy="476672"/>
          </a:xfrm>
        </p:grpSpPr>
        <p:sp>
          <p:nvSpPr>
            <p:cNvPr id="14" name="Retângulo 13"/>
            <p:cNvSpPr/>
            <p:nvPr/>
          </p:nvSpPr>
          <p:spPr>
            <a:xfrm>
              <a:off x="5148064" y="6381328"/>
              <a:ext cx="3744416" cy="476672"/>
            </a:xfrm>
            <a:prstGeom prst="rect">
              <a:avLst/>
            </a:prstGeom>
            <a:solidFill>
              <a:srgbClr val="003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5" name="Imagem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66155" y="6453336"/>
              <a:ext cx="3240360" cy="278917"/>
            </a:xfrm>
            <a:prstGeom prst="rect">
              <a:avLst/>
            </a:prstGeom>
          </p:spPr>
        </p:pic>
      </p:grpSp>
      <p:sp>
        <p:nvSpPr>
          <p:cNvPr id="19" name="Título 1"/>
          <p:cNvSpPr txBox="1">
            <a:spLocks/>
          </p:cNvSpPr>
          <p:nvPr/>
        </p:nvSpPr>
        <p:spPr>
          <a:xfrm>
            <a:off x="251520" y="72008"/>
            <a:ext cx="3911304" cy="372549"/>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r>
              <a:rPr lang="pt-BR" sz="1600" dirty="0">
                <a:solidFill>
                  <a:schemeClr val="bg1"/>
                </a:solidFill>
                <a:latin typeface="Arial" panose="020B0604020202020204" pitchFamily="34" charset="0"/>
                <a:cs typeface="Arial" panose="020B0604020202020204" pitchFamily="34" charset="0"/>
              </a:rPr>
              <a:t>Programa Interlegis</a:t>
            </a:r>
          </a:p>
        </p:txBody>
      </p:sp>
      <p:pic>
        <p:nvPicPr>
          <p:cNvPr id="10" name="Espaço Reservado para Conteúdo 9"/>
          <p:cNvPicPr>
            <a:picLocks noGrp="1" noChangeAspect="1"/>
          </p:cNvPicPr>
          <p:nvPr>
            <p:ph idx="1"/>
          </p:nvPr>
        </p:nvPicPr>
        <p:blipFill>
          <a:blip r:embed="rId4"/>
          <a:stretch>
            <a:fillRect/>
          </a:stretch>
        </p:blipFill>
        <p:spPr>
          <a:xfrm>
            <a:off x="1547664" y="764704"/>
            <a:ext cx="6120680" cy="5328592"/>
          </a:xfrm>
          <a:prstGeom prst="rect">
            <a:avLst/>
          </a:prstGeom>
        </p:spPr>
      </p:pic>
    </p:spTree>
    <p:extLst>
      <p:ext uri="{BB962C8B-B14F-4D97-AF65-F5344CB8AC3E}">
        <p14:creationId xmlns:p14="http://schemas.microsoft.com/office/powerpoint/2010/main" val="30918179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p:cNvGrpSpPr/>
          <p:nvPr/>
        </p:nvGrpSpPr>
        <p:grpSpPr>
          <a:xfrm>
            <a:off x="5148064" y="6381328"/>
            <a:ext cx="3744416" cy="476672"/>
            <a:chOff x="5148064" y="6381328"/>
            <a:chExt cx="3744416" cy="476672"/>
          </a:xfrm>
        </p:grpSpPr>
        <p:sp>
          <p:nvSpPr>
            <p:cNvPr id="14" name="Retângulo 13"/>
            <p:cNvSpPr/>
            <p:nvPr/>
          </p:nvSpPr>
          <p:spPr>
            <a:xfrm>
              <a:off x="5148064" y="6381328"/>
              <a:ext cx="3744416" cy="476672"/>
            </a:xfrm>
            <a:prstGeom prst="rect">
              <a:avLst/>
            </a:prstGeom>
            <a:solidFill>
              <a:srgbClr val="003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5" name="Imagem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66155" y="6453336"/>
              <a:ext cx="3240360" cy="278917"/>
            </a:xfrm>
            <a:prstGeom prst="rect">
              <a:avLst/>
            </a:prstGeom>
          </p:spPr>
        </p:pic>
      </p:grpSp>
      <p:sp>
        <p:nvSpPr>
          <p:cNvPr id="6" name="CaixaDeTexto 5"/>
          <p:cNvSpPr txBox="1"/>
          <p:nvPr/>
        </p:nvSpPr>
        <p:spPr>
          <a:xfrm>
            <a:off x="899592" y="1095414"/>
            <a:ext cx="7344816" cy="4770537"/>
          </a:xfrm>
          <a:prstGeom prst="rect">
            <a:avLst/>
          </a:prstGeom>
          <a:noFill/>
        </p:spPr>
        <p:txBody>
          <a:bodyPr wrap="square" rtlCol="0">
            <a:spAutoFit/>
          </a:bodyPr>
          <a:lstStyle/>
          <a:p>
            <a:pPr algn="ctr" eaLnBrk="1" hangingPunct="1"/>
            <a:r>
              <a:rPr lang="pt-BR" altLang="pt-BR" sz="4000" b="1" u="sng" dirty="0">
                <a:solidFill>
                  <a:schemeClr val="accent1">
                    <a:lumMod val="50000"/>
                  </a:schemeClr>
                </a:solidFill>
                <a:latin typeface="Arial" panose="020B0604020202020204" pitchFamily="34" charset="0"/>
                <a:ea typeface="DejaVu Sans"/>
                <a:cs typeface="Arial" panose="020B0604020202020204" pitchFamily="34" charset="0"/>
              </a:rPr>
              <a:t>Muito </a:t>
            </a:r>
            <a:r>
              <a:rPr lang="pt-BR" altLang="pt-BR" sz="4000" b="1" u="sng" dirty="0" smtClean="0">
                <a:solidFill>
                  <a:schemeClr val="accent1">
                    <a:lumMod val="50000"/>
                  </a:schemeClr>
                </a:solidFill>
                <a:latin typeface="Arial" panose="020B0604020202020204" pitchFamily="34" charset="0"/>
                <a:ea typeface="DejaVu Sans"/>
                <a:cs typeface="Arial" panose="020B0604020202020204" pitchFamily="34" charset="0"/>
              </a:rPr>
              <a:t>obrigado! </a:t>
            </a:r>
            <a:endParaRPr lang="pt-BR" altLang="pt-BR" sz="4000" b="1" u="sng" dirty="0">
              <a:solidFill>
                <a:schemeClr val="accent1">
                  <a:lumMod val="50000"/>
                </a:schemeClr>
              </a:solidFill>
              <a:latin typeface="Arial" panose="020B0604020202020204" pitchFamily="34" charset="0"/>
              <a:ea typeface="DejaVu Sans"/>
              <a:cs typeface="Arial" panose="020B0604020202020204" pitchFamily="34" charset="0"/>
            </a:endParaRPr>
          </a:p>
          <a:p>
            <a:pPr algn="ctr" eaLnBrk="1" hangingPunct="1"/>
            <a:endParaRPr lang="pt-BR" altLang="pt-BR" sz="3200" b="1" dirty="0">
              <a:solidFill>
                <a:schemeClr val="accent1">
                  <a:lumMod val="50000"/>
                </a:schemeClr>
              </a:solidFill>
              <a:latin typeface="Arial" panose="020B0604020202020204" pitchFamily="34" charset="0"/>
              <a:ea typeface="DejaVu Sans"/>
              <a:cs typeface="Arial" panose="020B0604020202020204" pitchFamily="34" charset="0"/>
            </a:endParaRPr>
          </a:p>
          <a:p>
            <a:pPr algn="ctr" eaLnBrk="1" hangingPunct="1"/>
            <a:endParaRPr lang="pt-BR" altLang="pt-BR" sz="3200" b="1" u="sng" dirty="0" smtClean="0">
              <a:solidFill>
                <a:schemeClr val="accent1">
                  <a:lumMod val="50000"/>
                </a:schemeClr>
              </a:solidFill>
              <a:latin typeface="Arial" panose="020B0604020202020204" pitchFamily="34" charset="0"/>
              <a:ea typeface="DejaVu Sans"/>
              <a:cs typeface="Arial" panose="020B0604020202020204" pitchFamily="34" charset="0"/>
            </a:endParaRPr>
          </a:p>
          <a:p>
            <a:pPr algn="ctr" eaLnBrk="1" hangingPunct="1"/>
            <a:endParaRPr lang="pt-BR" altLang="pt-BR" sz="3200" b="1" u="sng" dirty="0">
              <a:solidFill>
                <a:schemeClr val="accent1">
                  <a:lumMod val="50000"/>
                </a:schemeClr>
              </a:solidFill>
              <a:latin typeface="Arial" panose="020B0604020202020204" pitchFamily="34" charset="0"/>
              <a:ea typeface="DejaVu Sans"/>
              <a:cs typeface="Arial" panose="020B0604020202020204" pitchFamily="34" charset="0"/>
            </a:endParaRPr>
          </a:p>
          <a:p>
            <a:pPr algn="ctr" eaLnBrk="1" hangingPunct="1"/>
            <a:r>
              <a:rPr lang="pt-BR" altLang="pt-BR" sz="3200" b="1" u="sng" dirty="0" smtClean="0">
                <a:solidFill>
                  <a:schemeClr val="accent1">
                    <a:lumMod val="50000"/>
                  </a:schemeClr>
                </a:solidFill>
                <a:latin typeface="Arial" panose="020B0604020202020204" pitchFamily="34" charset="0"/>
                <a:ea typeface="DejaVu Sans"/>
                <a:cs typeface="Arial" panose="020B0604020202020204" pitchFamily="34" charset="0"/>
              </a:rPr>
              <a:t>José </a:t>
            </a:r>
            <a:r>
              <a:rPr lang="pt-BR" altLang="pt-BR" sz="3200" b="1" u="sng" dirty="0" smtClean="0">
                <a:solidFill>
                  <a:schemeClr val="accent1">
                    <a:lumMod val="50000"/>
                  </a:schemeClr>
                </a:solidFill>
                <a:latin typeface="Arial" panose="020B0604020202020204" pitchFamily="34" charset="0"/>
                <a:ea typeface="DejaVu Sans"/>
                <a:cs typeface="Arial" panose="020B0604020202020204" pitchFamily="34" charset="0"/>
              </a:rPr>
              <a:t>Bonifácio de Góis Júnior</a:t>
            </a:r>
            <a:r>
              <a:rPr lang="pt-BR" altLang="pt-BR" sz="2800" b="1" u="sng" dirty="0" smtClean="0">
                <a:solidFill>
                  <a:schemeClr val="accent1">
                    <a:lumMod val="50000"/>
                  </a:schemeClr>
                </a:solidFill>
                <a:latin typeface="Arial" panose="020B0604020202020204" pitchFamily="34" charset="0"/>
                <a:ea typeface="DejaVu Sans"/>
                <a:cs typeface="Arial" panose="020B0604020202020204" pitchFamily="34" charset="0"/>
              </a:rPr>
              <a:t> </a:t>
            </a:r>
            <a:endParaRPr lang="pt-BR" altLang="pt-BR" sz="2800" b="1" u="sng" dirty="0">
              <a:solidFill>
                <a:schemeClr val="accent1">
                  <a:lumMod val="50000"/>
                </a:schemeClr>
              </a:solidFill>
              <a:latin typeface="Arial" panose="020B0604020202020204" pitchFamily="34" charset="0"/>
              <a:ea typeface="DejaVu Sans"/>
              <a:cs typeface="Arial" panose="020B0604020202020204" pitchFamily="34" charset="0"/>
            </a:endParaRPr>
          </a:p>
          <a:p>
            <a:pPr algn="ctr" eaLnBrk="1" hangingPunct="1"/>
            <a:r>
              <a:rPr lang="pt-BR" altLang="pt-BR" b="1" dirty="0" smtClean="0">
                <a:solidFill>
                  <a:schemeClr val="accent1">
                    <a:lumMod val="50000"/>
                  </a:schemeClr>
                </a:solidFill>
                <a:latin typeface="Arial" panose="020B0604020202020204" pitchFamily="34" charset="0"/>
                <a:ea typeface="DejaVu Sans"/>
                <a:cs typeface="Arial" panose="020B0604020202020204" pitchFamily="34" charset="0"/>
              </a:rPr>
              <a:t>Assistente Legislativo</a:t>
            </a:r>
          </a:p>
          <a:p>
            <a:pPr algn="ctr" eaLnBrk="1" hangingPunct="1"/>
            <a:r>
              <a:rPr lang="pt-BR" altLang="pt-BR" b="1" dirty="0" smtClean="0">
                <a:solidFill>
                  <a:schemeClr val="accent1">
                    <a:lumMod val="50000"/>
                  </a:schemeClr>
                </a:solidFill>
                <a:latin typeface="Arial" panose="020B0604020202020204" pitchFamily="34" charset="0"/>
                <a:ea typeface="DejaVu Sans"/>
                <a:cs typeface="Arial" panose="020B0604020202020204" pitchFamily="34" charset="0"/>
              </a:rPr>
              <a:t>Instrutor </a:t>
            </a:r>
            <a:r>
              <a:rPr lang="pt-BR" altLang="pt-BR" b="1" dirty="0">
                <a:solidFill>
                  <a:schemeClr val="accent1">
                    <a:lumMod val="50000"/>
                  </a:schemeClr>
                </a:solidFill>
                <a:latin typeface="Arial" panose="020B0604020202020204" pitchFamily="34" charset="0"/>
                <a:ea typeface="DejaVu Sans"/>
                <a:cs typeface="Arial" panose="020B0604020202020204" pitchFamily="34" charset="0"/>
              </a:rPr>
              <a:t>de Portal Modelo 3 (Interlegis)</a:t>
            </a:r>
          </a:p>
          <a:p>
            <a:pPr algn="ctr" eaLnBrk="1" hangingPunct="1"/>
            <a:endParaRPr lang="pt-BR" altLang="pt-BR" sz="2000" b="1" dirty="0" smtClean="0">
              <a:solidFill>
                <a:schemeClr val="accent1">
                  <a:lumMod val="50000"/>
                </a:schemeClr>
              </a:solidFill>
              <a:latin typeface="Arial" panose="020B0604020202020204" pitchFamily="34" charset="0"/>
              <a:ea typeface="DejaVu Sans"/>
              <a:cs typeface="Arial" panose="020B0604020202020204" pitchFamily="34" charset="0"/>
            </a:endParaRPr>
          </a:p>
          <a:p>
            <a:pPr algn="ctr"/>
            <a:r>
              <a:rPr lang="pt-BR" altLang="pt-BR" sz="1600" b="1" dirty="0">
                <a:solidFill>
                  <a:schemeClr val="accent1">
                    <a:lumMod val="50000"/>
                  </a:schemeClr>
                </a:solidFill>
                <a:latin typeface="Arial" panose="020B0604020202020204" pitchFamily="34" charset="0"/>
                <a:ea typeface="DejaVu Sans"/>
                <a:cs typeface="Arial" panose="020B0604020202020204" pitchFamily="34" charset="0"/>
              </a:rPr>
              <a:t>WhatsApp (61) </a:t>
            </a:r>
            <a:r>
              <a:rPr lang="pt-BR" altLang="pt-BR" sz="1600" b="1" dirty="0" smtClean="0">
                <a:solidFill>
                  <a:schemeClr val="accent1">
                    <a:lumMod val="50000"/>
                  </a:schemeClr>
                </a:solidFill>
                <a:latin typeface="Arial" panose="020B0604020202020204" pitchFamily="34" charset="0"/>
                <a:ea typeface="DejaVu Sans"/>
                <a:cs typeface="Arial" panose="020B0604020202020204" pitchFamily="34" charset="0"/>
              </a:rPr>
              <a:t>98116-5661</a:t>
            </a:r>
          </a:p>
          <a:p>
            <a:pPr algn="ctr"/>
            <a:r>
              <a:rPr lang="pt-BR" altLang="pt-BR" sz="1600" dirty="0" smtClean="0">
                <a:solidFill>
                  <a:schemeClr val="accent1">
                    <a:lumMod val="50000"/>
                  </a:schemeClr>
                </a:solidFill>
                <a:latin typeface="Arial" panose="020B0604020202020204" pitchFamily="34" charset="0"/>
                <a:ea typeface="DejaVu Sans"/>
                <a:cs typeface="Arial" panose="020B0604020202020204" pitchFamily="34" charset="0"/>
              </a:rPr>
              <a:t>jbgois@senado.leg.br </a:t>
            </a:r>
            <a:endParaRPr lang="pt-BR" altLang="pt-BR" sz="1600" dirty="0" smtClean="0">
              <a:solidFill>
                <a:schemeClr val="accent1">
                  <a:lumMod val="50000"/>
                </a:schemeClr>
              </a:solidFill>
              <a:latin typeface="Arial" panose="020B0604020202020204" pitchFamily="34" charset="0"/>
              <a:ea typeface="DejaVu Sans"/>
              <a:cs typeface="Arial" panose="020B0604020202020204" pitchFamily="34" charset="0"/>
            </a:endParaRPr>
          </a:p>
          <a:p>
            <a:pPr algn="ctr"/>
            <a:r>
              <a:rPr lang="pt-BR" altLang="pt-BR" sz="1600" dirty="0" smtClean="0">
                <a:solidFill>
                  <a:schemeClr val="accent1">
                    <a:lumMod val="50000"/>
                  </a:schemeClr>
                </a:solidFill>
                <a:latin typeface="Arial" panose="020B0604020202020204" pitchFamily="34" charset="0"/>
                <a:ea typeface="DejaVu Sans"/>
                <a:cs typeface="Arial" panose="020B0604020202020204" pitchFamily="34" charset="0"/>
              </a:rPr>
              <a:t>www.interlegis.leg.br</a:t>
            </a:r>
          </a:p>
          <a:p>
            <a:pPr algn="ctr"/>
            <a:r>
              <a:rPr lang="pt-BR" altLang="pt-BR" sz="1600" b="1" dirty="0" smtClean="0">
                <a:solidFill>
                  <a:schemeClr val="accent1">
                    <a:lumMod val="50000"/>
                  </a:schemeClr>
                </a:solidFill>
                <a:latin typeface="Arial" panose="020B0604020202020204" pitchFamily="34" charset="0"/>
                <a:ea typeface="DejaVu Sans"/>
                <a:cs typeface="Arial" panose="020B0604020202020204" pitchFamily="34" charset="0"/>
              </a:rPr>
              <a:t>https</a:t>
            </a:r>
            <a:r>
              <a:rPr lang="pt-BR" altLang="pt-BR" sz="1600" b="1" dirty="0">
                <a:solidFill>
                  <a:schemeClr val="accent1">
                    <a:lumMod val="50000"/>
                  </a:schemeClr>
                </a:solidFill>
                <a:latin typeface="Arial" panose="020B0604020202020204" pitchFamily="34" charset="0"/>
                <a:ea typeface="DejaVu Sans"/>
                <a:cs typeface="Arial" panose="020B0604020202020204" pitchFamily="34" charset="0"/>
              </a:rPr>
              <a:t>://www12.senado.leg.br/transparencia</a:t>
            </a:r>
          </a:p>
          <a:p>
            <a:pPr algn="ctr"/>
            <a:r>
              <a:rPr lang="pt-BR" altLang="pt-BR" sz="1600" b="1" dirty="0">
                <a:solidFill>
                  <a:schemeClr val="accent1">
                    <a:lumMod val="50000"/>
                  </a:schemeClr>
                </a:solidFill>
                <a:latin typeface="Arial" panose="020B0604020202020204" pitchFamily="34" charset="0"/>
                <a:ea typeface="DejaVu Sans"/>
                <a:cs typeface="Arial" panose="020B0604020202020204" pitchFamily="34" charset="0"/>
              </a:rPr>
              <a:t>https://www.senado.leg.br/institucional/datasenado/panorama/#/</a:t>
            </a:r>
            <a:endParaRPr lang="pt-BR" altLang="pt-BR" sz="1600" b="1" dirty="0" smtClean="0">
              <a:solidFill>
                <a:schemeClr val="accent1">
                  <a:lumMod val="50000"/>
                </a:schemeClr>
              </a:solidFill>
              <a:latin typeface="Arial" panose="020B0604020202020204" pitchFamily="34" charset="0"/>
              <a:ea typeface="DejaVu Sans"/>
              <a:cs typeface="Arial" panose="020B0604020202020204" pitchFamily="34" charset="0"/>
            </a:endParaRPr>
          </a:p>
        </p:txBody>
      </p:sp>
      <p:pic>
        <p:nvPicPr>
          <p:cNvPr id="2" name="Imagem 1"/>
          <p:cNvPicPr>
            <a:picLocks noChangeAspect="1"/>
          </p:cNvPicPr>
          <p:nvPr/>
        </p:nvPicPr>
        <p:blipFill>
          <a:blip r:embed="rId4"/>
          <a:stretch>
            <a:fillRect/>
          </a:stretch>
        </p:blipFill>
        <p:spPr>
          <a:xfrm>
            <a:off x="6588224" y="1196752"/>
            <a:ext cx="894155" cy="576064"/>
          </a:xfrm>
          <a:prstGeom prst="rect">
            <a:avLst/>
          </a:prstGeom>
        </p:spPr>
      </p:pic>
      <p:pic>
        <p:nvPicPr>
          <p:cNvPr id="4" name="Imagem 3"/>
          <p:cNvPicPr>
            <a:picLocks noChangeAspect="1"/>
          </p:cNvPicPr>
          <p:nvPr/>
        </p:nvPicPr>
        <p:blipFill>
          <a:blip r:embed="rId5"/>
          <a:stretch>
            <a:fillRect/>
          </a:stretch>
        </p:blipFill>
        <p:spPr>
          <a:xfrm>
            <a:off x="3563888" y="1988840"/>
            <a:ext cx="2016224" cy="1080120"/>
          </a:xfrm>
          <a:prstGeom prst="rect">
            <a:avLst/>
          </a:prstGeom>
        </p:spPr>
      </p:pic>
    </p:spTree>
    <p:extLst>
      <p:ext uri="{BB962C8B-B14F-4D97-AF65-F5344CB8AC3E}">
        <p14:creationId xmlns:p14="http://schemas.microsoft.com/office/powerpoint/2010/main" val="3755405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3600" b="1" u="sng" dirty="0">
                <a:solidFill>
                  <a:srgbClr val="5B9BD5">
                    <a:lumMod val="50000"/>
                  </a:srgbClr>
                </a:solidFill>
                <a:latin typeface="Arial" charset="0"/>
              </a:rPr>
              <a:t>Constituição </a:t>
            </a:r>
            <a:r>
              <a:rPr lang="pt-BR" sz="3600" b="1" u="sng" dirty="0" smtClean="0">
                <a:solidFill>
                  <a:srgbClr val="5B9BD5">
                    <a:lumMod val="50000"/>
                  </a:srgbClr>
                </a:solidFill>
                <a:latin typeface="Arial" charset="0"/>
              </a:rPr>
              <a:t>Federal </a:t>
            </a:r>
            <a:endParaRPr lang="pt-BR" sz="3600" dirty="0"/>
          </a:p>
        </p:txBody>
      </p:sp>
      <p:sp>
        <p:nvSpPr>
          <p:cNvPr id="3" name="Espaço Reservado para Conteúdo 2"/>
          <p:cNvSpPr>
            <a:spLocks noGrp="1"/>
          </p:cNvSpPr>
          <p:nvPr>
            <p:ph idx="1"/>
          </p:nvPr>
        </p:nvSpPr>
        <p:spPr>
          <a:xfrm>
            <a:off x="629600" y="1556792"/>
            <a:ext cx="7886700" cy="4351338"/>
          </a:xfrm>
        </p:spPr>
        <p:txBody>
          <a:bodyPr>
            <a:normAutofit/>
          </a:bodyPr>
          <a:lstStyle/>
          <a:p>
            <a:pPr marL="0" lvl="0" indent="0" defTabSz="914400" fontAlgn="base">
              <a:lnSpc>
                <a:spcPct val="100000"/>
              </a:lnSpc>
              <a:spcBef>
                <a:spcPct val="0"/>
              </a:spcBef>
              <a:spcAft>
                <a:spcPct val="0"/>
              </a:spcAft>
              <a:buNone/>
            </a:pPr>
            <a:r>
              <a:rPr lang="pt-BR" sz="1600" b="1" dirty="0" smtClean="0">
                <a:solidFill>
                  <a:srgbClr val="5B9BD5">
                    <a:lumMod val="50000"/>
                  </a:srgbClr>
                </a:solidFill>
                <a:latin typeface="Arial" charset="0"/>
              </a:rPr>
              <a:t>Art</a:t>
            </a:r>
            <a:r>
              <a:rPr lang="pt-BR" sz="1600" b="1" dirty="0">
                <a:solidFill>
                  <a:srgbClr val="5B9BD5">
                    <a:lumMod val="50000"/>
                  </a:srgbClr>
                </a:solidFill>
                <a:latin typeface="Arial" charset="0"/>
              </a:rPr>
              <a:t>. </a:t>
            </a:r>
            <a:r>
              <a:rPr lang="pt-BR" sz="1600" b="1" dirty="0" smtClean="0">
                <a:solidFill>
                  <a:srgbClr val="5B9BD5">
                    <a:lumMod val="50000"/>
                  </a:srgbClr>
                </a:solidFill>
                <a:latin typeface="Arial" charset="0"/>
              </a:rPr>
              <a:t>5º, inciso </a:t>
            </a:r>
            <a:r>
              <a:rPr lang="pt-BR" sz="1600" b="1" dirty="0">
                <a:solidFill>
                  <a:srgbClr val="5B9BD5">
                    <a:lumMod val="50000"/>
                  </a:srgbClr>
                </a:solidFill>
                <a:latin typeface="Arial" charset="0"/>
              </a:rPr>
              <a:t>XXXIII</a:t>
            </a:r>
            <a:r>
              <a:rPr lang="pt-BR" sz="1600" dirty="0">
                <a:solidFill>
                  <a:srgbClr val="5B9BD5">
                    <a:lumMod val="50000"/>
                  </a:srgbClr>
                </a:solidFill>
                <a:latin typeface="Arial" charset="0"/>
              </a:rPr>
              <a:t> </a:t>
            </a:r>
            <a:endParaRPr lang="pt-BR" sz="1600" b="1" dirty="0">
              <a:solidFill>
                <a:srgbClr val="5B9BD5">
                  <a:lumMod val="50000"/>
                </a:srgbClr>
              </a:solidFill>
              <a:latin typeface="Arial" charset="0"/>
            </a:endParaRPr>
          </a:p>
          <a:p>
            <a:pPr marL="0" lvl="0" indent="0" defTabSz="914400" fontAlgn="base">
              <a:lnSpc>
                <a:spcPct val="100000"/>
              </a:lnSpc>
              <a:spcBef>
                <a:spcPct val="0"/>
              </a:spcBef>
              <a:spcAft>
                <a:spcPct val="0"/>
              </a:spcAft>
              <a:buNone/>
            </a:pPr>
            <a:r>
              <a:rPr lang="pt-BR" sz="1600" b="1" dirty="0">
                <a:solidFill>
                  <a:prstClr val="black"/>
                </a:solidFill>
                <a:latin typeface="Arial" charset="0"/>
              </a:rPr>
              <a:t>Inciso XXXIII</a:t>
            </a:r>
            <a:r>
              <a:rPr lang="pt-BR" sz="1600" dirty="0">
                <a:solidFill>
                  <a:prstClr val="black"/>
                </a:solidFill>
                <a:latin typeface="Arial" charset="0"/>
              </a:rPr>
              <a:t> </a:t>
            </a:r>
            <a:r>
              <a:rPr lang="pt-BR" sz="1600" b="1" dirty="0">
                <a:solidFill>
                  <a:prstClr val="black"/>
                </a:solidFill>
                <a:latin typeface="Arial" charset="0"/>
              </a:rPr>
              <a:t>- </a:t>
            </a:r>
            <a:r>
              <a:rPr lang="pt-BR" sz="1600" dirty="0">
                <a:solidFill>
                  <a:prstClr val="black"/>
                </a:solidFill>
                <a:latin typeface="Arial" charset="0"/>
              </a:rPr>
              <a:t>todos têm direito a receber dos órgãos públicos informações de seu interesse particular, ou de interesse coletivo ou geral, que serão prestadas no prazo da lei, sob pena de responsabilidade, ressalvadas aquelas cujo sigilo seja imprescindível à segurança da sociedade e do Estado;         </a:t>
            </a:r>
            <a:r>
              <a:rPr lang="pt-BR" sz="1600" dirty="0">
                <a:solidFill>
                  <a:srgbClr val="5B9BD5">
                    <a:lumMod val="50000"/>
                  </a:srgbClr>
                </a:solidFill>
                <a:latin typeface="Arial" charset="0"/>
                <a:hlinkClick r:id="rId2"/>
              </a:rPr>
              <a:t>(Regulamento) </a:t>
            </a:r>
            <a:r>
              <a:rPr lang="pt-BR" sz="1600" dirty="0">
                <a:solidFill>
                  <a:srgbClr val="5B9BD5">
                    <a:lumMod val="50000"/>
                  </a:srgbClr>
                </a:solidFill>
                <a:latin typeface="Arial" charset="0"/>
              </a:rPr>
              <a:t>           </a:t>
            </a:r>
            <a:r>
              <a:rPr lang="pt-BR" sz="1600" dirty="0">
                <a:solidFill>
                  <a:srgbClr val="5B9BD5">
                    <a:lumMod val="50000"/>
                  </a:srgbClr>
                </a:solidFill>
                <a:latin typeface="Arial" charset="0"/>
                <a:hlinkClick r:id="rId3"/>
              </a:rPr>
              <a:t>(Vide Lei nº 12.527, de 2011)</a:t>
            </a:r>
            <a:endParaRPr lang="pt-BR" sz="1600" dirty="0">
              <a:solidFill>
                <a:srgbClr val="5B9BD5">
                  <a:lumMod val="50000"/>
                </a:srgbClr>
              </a:solidFill>
              <a:latin typeface="Arial" charset="0"/>
            </a:endParaRPr>
          </a:p>
          <a:p>
            <a:pPr marL="0" lvl="0" indent="0" defTabSz="914400" fontAlgn="base">
              <a:lnSpc>
                <a:spcPct val="100000"/>
              </a:lnSpc>
              <a:spcBef>
                <a:spcPct val="0"/>
              </a:spcBef>
              <a:spcAft>
                <a:spcPct val="0"/>
              </a:spcAft>
              <a:buNone/>
            </a:pPr>
            <a:endParaRPr lang="pt-BR" sz="1600" dirty="0">
              <a:solidFill>
                <a:prstClr val="black"/>
              </a:solidFill>
              <a:latin typeface="Arial" charset="0"/>
            </a:endParaRPr>
          </a:p>
          <a:p>
            <a:pPr marL="0" lvl="0" indent="0" defTabSz="914400" fontAlgn="base">
              <a:lnSpc>
                <a:spcPct val="100000"/>
              </a:lnSpc>
              <a:spcBef>
                <a:spcPct val="0"/>
              </a:spcBef>
              <a:spcAft>
                <a:spcPct val="0"/>
              </a:spcAft>
              <a:buNone/>
            </a:pPr>
            <a:r>
              <a:rPr lang="pt-BR" sz="1600" b="1" dirty="0">
                <a:solidFill>
                  <a:srgbClr val="5B9BD5">
                    <a:lumMod val="50000"/>
                  </a:srgbClr>
                </a:solidFill>
                <a:latin typeface="Arial" charset="0"/>
              </a:rPr>
              <a:t>Art. 37, inciso II, § 3º </a:t>
            </a:r>
          </a:p>
          <a:p>
            <a:pPr marL="0" lvl="0" indent="0" defTabSz="914400" fontAlgn="base">
              <a:lnSpc>
                <a:spcPct val="100000"/>
              </a:lnSpc>
              <a:spcBef>
                <a:spcPct val="0"/>
              </a:spcBef>
              <a:spcAft>
                <a:spcPct val="0"/>
              </a:spcAft>
              <a:buNone/>
            </a:pPr>
            <a:r>
              <a:rPr lang="pt-BR" sz="1600" b="1" dirty="0">
                <a:solidFill>
                  <a:prstClr val="black"/>
                </a:solidFill>
                <a:latin typeface="Arial" charset="0"/>
              </a:rPr>
              <a:t>§ 3º - </a:t>
            </a:r>
            <a:r>
              <a:rPr lang="pt-BR" sz="1600" dirty="0">
                <a:solidFill>
                  <a:prstClr val="black"/>
                </a:solidFill>
                <a:latin typeface="Arial" charset="0"/>
              </a:rPr>
              <a:t>A lei disciplinará as formas de participação do usuário na administração pública direta e indireta, regulando especialmente:</a:t>
            </a:r>
            <a:endParaRPr lang="pt-BR" sz="1600" b="1" dirty="0">
              <a:solidFill>
                <a:srgbClr val="5B9BD5">
                  <a:lumMod val="50000"/>
                </a:srgbClr>
              </a:solidFill>
              <a:latin typeface="Arial" charset="0"/>
            </a:endParaRPr>
          </a:p>
          <a:p>
            <a:pPr marL="0" lvl="0" indent="0" defTabSz="914400" fontAlgn="base">
              <a:lnSpc>
                <a:spcPct val="100000"/>
              </a:lnSpc>
              <a:spcBef>
                <a:spcPct val="0"/>
              </a:spcBef>
              <a:spcAft>
                <a:spcPct val="0"/>
              </a:spcAft>
              <a:buNone/>
            </a:pPr>
            <a:r>
              <a:rPr lang="pt-BR" sz="1600" b="1" dirty="0">
                <a:solidFill>
                  <a:prstClr val="black"/>
                </a:solidFill>
                <a:latin typeface="Arial" charset="0"/>
              </a:rPr>
              <a:t>II - o acesso dos usuários a registros administrativos e a informações sobre atos de governo</a:t>
            </a:r>
            <a:r>
              <a:rPr lang="pt-BR" sz="1600" dirty="0">
                <a:solidFill>
                  <a:prstClr val="black"/>
                </a:solidFill>
                <a:latin typeface="Arial" charset="0"/>
              </a:rPr>
              <a:t>, observado o disposto no </a:t>
            </a:r>
            <a:r>
              <a:rPr lang="pt-BR" sz="1600" dirty="0">
                <a:solidFill>
                  <a:srgbClr val="5B9BD5">
                    <a:lumMod val="50000"/>
                  </a:srgbClr>
                </a:solidFill>
                <a:latin typeface="Arial" charset="0"/>
              </a:rPr>
              <a:t>art. 5º, X e XXXIII</a:t>
            </a:r>
            <a:r>
              <a:rPr lang="pt-BR" sz="1600" dirty="0">
                <a:solidFill>
                  <a:prstClr val="black"/>
                </a:solidFill>
                <a:latin typeface="Arial" charset="0"/>
              </a:rPr>
              <a:t>;</a:t>
            </a:r>
          </a:p>
          <a:p>
            <a:pPr marL="0" lvl="0" indent="0" defTabSz="914400" fontAlgn="base">
              <a:lnSpc>
                <a:spcPct val="100000"/>
              </a:lnSpc>
              <a:spcBef>
                <a:spcPct val="0"/>
              </a:spcBef>
              <a:spcAft>
                <a:spcPct val="0"/>
              </a:spcAft>
              <a:buNone/>
            </a:pPr>
            <a:endParaRPr lang="pt-BR" sz="1600" b="1" dirty="0">
              <a:solidFill>
                <a:srgbClr val="5B9BD5">
                  <a:lumMod val="50000"/>
                </a:srgbClr>
              </a:solidFill>
              <a:latin typeface="Arial" charset="0"/>
            </a:endParaRPr>
          </a:p>
          <a:p>
            <a:pPr marL="0" lvl="0" indent="0" defTabSz="914400" fontAlgn="base">
              <a:lnSpc>
                <a:spcPct val="100000"/>
              </a:lnSpc>
              <a:spcBef>
                <a:spcPct val="0"/>
              </a:spcBef>
              <a:spcAft>
                <a:spcPct val="0"/>
              </a:spcAft>
              <a:buNone/>
            </a:pPr>
            <a:r>
              <a:rPr lang="pt-BR" sz="1600" b="1" dirty="0">
                <a:solidFill>
                  <a:srgbClr val="5B9BD5">
                    <a:lumMod val="50000"/>
                  </a:srgbClr>
                </a:solidFill>
                <a:latin typeface="Arial" charset="0"/>
              </a:rPr>
              <a:t>Art. 216 § 2º</a:t>
            </a:r>
          </a:p>
          <a:p>
            <a:pPr marL="0" lvl="0" indent="0" defTabSz="914400" fontAlgn="base">
              <a:lnSpc>
                <a:spcPct val="100000"/>
              </a:lnSpc>
              <a:spcBef>
                <a:spcPct val="0"/>
              </a:spcBef>
              <a:spcAft>
                <a:spcPct val="0"/>
              </a:spcAft>
              <a:buNone/>
            </a:pPr>
            <a:r>
              <a:rPr lang="pt-BR" sz="1600" b="1" dirty="0">
                <a:solidFill>
                  <a:prstClr val="black"/>
                </a:solidFill>
                <a:latin typeface="Arial" charset="0"/>
              </a:rPr>
              <a:t>§ 2º - Cabem à administração pública</a:t>
            </a:r>
            <a:r>
              <a:rPr lang="pt-BR" sz="1600" dirty="0">
                <a:solidFill>
                  <a:prstClr val="black"/>
                </a:solidFill>
                <a:latin typeface="Arial" charset="0"/>
              </a:rPr>
              <a:t>, na forma da lei, a gestão da documentação governamental e as providências para </a:t>
            </a:r>
            <a:r>
              <a:rPr lang="pt-BR" sz="1600" b="1" dirty="0">
                <a:solidFill>
                  <a:prstClr val="black"/>
                </a:solidFill>
                <a:latin typeface="Arial" charset="0"/>
              </a:rPr>
              <a:t>franquear</a:t>
            </a:r>
            <a:r>
              <a:rPr lang="pt-BR" sz="1600" dirty="0">
                <a:solidFill>
                  <a:prstClr val="black"/>
                </a:solidFill>
                <a:latin typeface="Arial" charset="0"/>
              </a:rPr>
              <a:t> sua consulta a quantos dela necessitem.         </a:t>
            </a:r>
            <a:r>
              <a:rPr lang="pt-BR" sz="1600" dirty="0">
                <a:solidFill>
                  <a:prstClr val="black"/>
                </a:solidFill>
                <a:latin typeface="Arial" charset="0"/>
                <a:hlinkClick r:id="rId3"/>
              </a:rPr>
              <a:t>(Vide Lei nº 12.527, de 2011)</a:t>
            </a:r>
            <a:endParaRPr lang="pt-BR" sz="1800" b="1" dirty="0">
              <a:solidFill>
                <a:srgbClr val="5B9BD5">
                  <a:lumMod val="50000"/>
                </a:srgbClr>
              </a:solidFill>
              <a:latin typeface="Arial" charset="0"/>
            </a:endParaRPr>
          </a:p>
          <a:p>
            <a:pPr marL="0" indent="0">
              <a:buNone/>
            </a:pPr>
            <a:endParaRPr lang="pt-BR" dirty="0"/>
          </a:p>
        </p:txBody>
      </p:sp>
      <p:pic>
        <p:nvPicPr>
          <p:cNvPr id="4" name="Imagem 3"/>
          <p:cNvPicPr>
            <a:picLocks noChangeAspect="1"/>
          </p:cNvPicPr>
          <p:nvPr/>
        </p:nvPicPr>
        <p:blipFill>
          <a:blip r:embed="rId4"/>
          <a:stretch>
            <a:fillRect/>
          </a:stretch>
        </p:blipFill>
        <p:spPr>
          <a:xfrm>
            <a:off x="899592" y="699542"/>
            <a:ext cx="1008112" cy="857250"/>
          </a:xfrm>
          <a:prstGeom prst="rect">
            <a:avLst/>
          </a:prstGeom>
        </p:spPr>
      </p:pic>
    </p:spTree>
    <p:extLst>
      <p:ext uri="{BB962C8B-B14F-4D97-AF65-F5344CB8AC3E}">
        <p14:creationId xmlns:p14="http://schemas.microsoft.com/office/powerpoint/2010/main" val="2023169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148064" y="6381328"/>
            <a:ext cx="3744416" cy="476672"/>
            <a:chOff x="5148064" y="6381328"/>
            <a:chExt cx="3744416" cy="476672"/>
          </a:xfrm>
        </p:grpSpPr>
        <p:sp>
          <p:nvSpPr>
            <p:cNvPr id="5" name="Retângulo 4"/>
            <p:cNvSpPr/>
            <p:nvPr/>
          </p:nvSpPr>
          <p:spPr>
            <a:xfrm>
              <a:off x="5148064" y="6381328"/>
              <a:ext cx="3744416" cy="476672"/>
            </a:xfrm>
            <a:prstGeom prst="rect">
              <a:avLst/>
            </a:prstGeom>
            <a:solidFill>
              <a:srgbClr val="003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6155" y="6453336"/>
              <a:ext cx="3240360" cy="278917"/>
            </a:xfrm>
            <a:prstGeom prst="rect">
              <a:avLst/>
            </a:prstGeom>
          </p:spPr>
        </p:pic>
      </p:grpSp>
      <p:sp>
        <p:nvSpPr>
          <p:cNvPr id="8" name="Título 1"/>
          <p:cNvSpPr txBox="1">
            <a:spLocks/>
          </p:cNvSpPr>
          <p:nvPr/>
        </p:nvSpPr>
        <p:spPr>
          <a:xfrm>
            <a:off x="251520" y="72008"/>
            <a:ext cx="3911304" cy="372549"/>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r>
              <a:rPr lang="pt-BR" sz="1600" dirty="0" smtClean="0">
                <a:solidFill>
                  <a:schemeClr val="bg1"/>
                </a:solidFill>
                <a:latin typeface="Arial" panose="020B0604020202020204" pitchFamily="34" charset="0"/>
                <a:cs typeface="Arial" panose="020B0604020202020204" pitchFamily="34" charset="0"/>
              </a:rPr>
              <a:t>ILB | Instituto Legislativo Brasileiro</a:t>
            </a:r>
            <a:endParaRPr lang="pt-BR" sz="1600" dirty="0">
              <a:solidFill>
                <a:schemeClr val="bg1"/>
              </a:solidFill>
              <a:latin typeface="Arial" panose="020B0604020202020204" pitchFamily="34" charset="0"/>
              <a:cs typeface="Arial" panose="020B0604020202020204" pitchFamily="34" charset="0"/>
            </a:endParaRPr>
          </a:p>
        </p:txBody>
      </p:sp>
      <p:sp>
        <p:nvSpPr>
          <p:cNvPr id="10" name="CaixaDeTexto 9"/>
          <p:cNvSpPr txBox="1"/>
          <p:nvPr/>
        </p:nvSpPr>
        <p:spPr>
          <a:xfrm>
            <a:off x="1763688" y="1124744"/>
            <a:ext cx="5688632" cy="4985980"/>
          </a:xfrm>
          <a:prstGeom prst="rect">
            <a:avLst/>
          </a:prstGeom>
          <a:noFill/>
        </p:spPr>
        <p:txBody>
          <a:bodyPr wrap="square" rtlCol="0">
            <a:spAutoFit/>
          </a:bodyPr>
          <a:lstStyle/>
          <a:p>
            <a:pPr algn="ctr" eaLnBrk="1" hangingPunct="1">
              <a:lnSpc>
                <a:spcPct val="150000"/>
              </a:lnSpc>
            </a:pPr>
            <a:r>
              <a:rPr lang="pt-BR" altLang="pt-BR" sz="1600" b="1" u="sng" dirty="0">
                <a:solidFill>
                  <a:schemeClr val="accent1">
                    <a:lumMod val="50000"/>
                  </a:schemeClr>
                </a:solidFill>
                <a:latin typeface="Verdana" panose="020B0604030504040204" pitchFamily="34" charset="0"/>
                <a:ea typeface="DejaVu Sans"/>
                <a:cs typeface="DejaVu Sans"/>
              </a:rPr>
              <a:t>LEI Nº 12.527, DE 18 DE NOVEMBRO DE 2011.</a:t>
            </a:r>
          </a:p>
          <a:p>
            <a:pPr algn="ctr"/>
            <a:r>
              <a:rPr lang="pt-BR" sz="1400" b="1" u="sng" dirty="0">
                <a:solidFill>
                  <a:schemeClr val="accent1">
                    <a:lumMod val="50000"/>
                  </a:schemeClr>
                </a:solidFill>
              </a:rPr>
              <a:t>(LEI DE ACESSO À INFORMAÇÃO</a:t>
            </a:r>
            <a:r>
              <a:rPr lang="pt-BR" sz="1400" b="1" u="sng" dirty="0" smtClean="0">
                <a:solidFill>
                  <a:schemeClr val="accent1">
                    <a:lumMod val="50000"/>
                  </a:schemeClr>
                </a:solidFill>
              </a:rPr>
              <a:t>)</a:t>
            </a:r>
          </a:p>
          <a:p>
            <a:pPr algn="ctr"/>
            <a:endParaRPr lang="pt-BR" sz="1600" b="1" u="sng" dirty="0">
              <a:solidFill>
                <a:schemeClr val="accent1">
                  <a:lumMod val="50000"/>
                </a:schemeClr>
              </a:solidFill>
            </a:endParaRPr>
          </a:p>
          <a:p>
            <a:r>
              <a:rPr lang="pt-BR" sz="1400" dirty="0" smtClean="0"/>
              <a:t>Regula </a:t>
            </a:r>
            <a:r>
              <a:rPr lang="pt-BR" sz="1400" dirty="0"/>
              <a:t>o acesso a informações previsto no </a:t>
            </a:r>
            <a:r>
              <a:rPr lang="pt-BR" sz="1400" dirty="0">
                <a:solidFill>
                  <a:schemeClr val="accent1">
                    <a:lumMod val="75000"/>
                  </a:schemeClr>
                </a:solidFill>
              </a:rPr>
              <a:t>inciso XXXIII do art. 5º</a:t>
            </a:r>
            <a:r>
              <a:rPr lang="pt-BR" sz="1400" dirty="0"/>
              <a:t> , no </a:t>
            </a:r>
            <a:r>
              <a:rPr lang="pt-BR" sz="1400" dirty="0">
                <a:solidFill>
                  <a:schemeClr val="accent1">
                    <a:lumMod val="75000"/>
                  </a:schemeClr>
                </a:solidFill>
              </a:rPr>
              <a:t>inciso II do § 3º do art. 37</a:t>
            </a:r>
            <a:r>
              <a:rPr lang="pt-BR" sz="1400" dirty="0"/>
              <a:t> e no </a:t>
            </a:r>
            <a:r>
              <a:rPr lang="pt-BR" sz="1400" dirty="0">
                <a:solidFill>
                  <a:schemeClr val="accent1">
                    <a:lumMod val="75000"/>
                  </a:schemeClr>
                </a:solidFill>
              </a:rPr>
              <a:t>§ 2º do art. 216 da Constituição Federal</a:t>
            </a:r>
            <a:r>
              <a:rPr lang="pt-BR" sz="1400" dirty="0"/>
              <a:t>; altera a </a:t>
            </a:r>
            <a:r>
              <a:rPr lang="pt-BR" sz="1400" dirty="0">
                <a:solidFill>
                  <a:schemeClr val="accent1">
                    <a:lumMod val="75000"/>
                  </a:schemeClr>
                </a:solidFill>
              </a:rPr>
              <a:t>Lei nº 8.112, de 11 de dezembro de 1990</a:t>
            </a:r>
            <a:r>
              <a:rPr lang="pt-BR" sz="1400" dirty="0"/>
              <a:t>; revoga a </a:t>
            </a:r>
            <a:r>
              <a:rPr lang="pt-BR" sz="1400" dirty="0">
                <a:solidFill>
                  <a:schemeClr val="accent1">
                    <a:lumMod val="75000"/>
                  </a:schemeClr>
                </a:solidFill>
              </a:rPr>
              <a:t>Lei nº 11.111, de 5 de maio de 2005</a:t>
            </a:r>
            <a:r>
              <a:rPr lang="pt-BR" sz="1400" dirty="0"/>
              <a:t>, e dispositivos da </a:t>
            </a:r>
            <a:r>
              <a:rPr lang="pt-BR" sz="1400" dirty="0">
                <a:solidFill>
                  <a:schemeClr val="accent1">
                    <a:lumMod val="75000"/>
                  </a:schemeClr>
                </a:solidFill>
              </a:rPr>
              <a:t>Lei nº 8.159, de 8 de janeiro de 1991</a:t>
            </a:r>
            <a:r>
              <a:rPr lang="pt-BR" sz="1400" dirty="0"/>
              <a:t>; e dá outras providências.</a:t>
            </a:r>
          </a:p>
          <a:p>
            <a:pPr algn="ctr"/>
            <a:endParaRPr lang="pt-BR" b="1" u="sng" dirty="0" smtClean="0"/>
          </a:p>
          <a:p>
            <a:pPr algn="ctr"/>
            <a:r>
              <a:rPr lang="pt-BR" sz="1600" b="1" u="sng" dirty="0" smtClean="0">
                <a:solidFill>
                  <a:schemeClr val="accent1">
                    <a:lumMod val="50000"/>
                  </a:schemeClr>
                </a:solidFill>
              </a:rPr>
              <a:t>CAPÍTULO </a:t>
            </a:r>
            <a:r>
              <a:rPr lang="pt-BR" sz="1600" b="1" u="sng" dirty="0">
                <a:solidFill>
                  <a:schemeClr val="accent1">
                    <a:lumMod val="50000"/>
                  </a:schemeClr>
                </a:solidFill>
              </a:rPr>
              <a:t>I</a:t>
            </a:r>
          </a:p>
          <a:p>
            <a:pPr algn="ctr"/>
            <a:r>
              <a:rPr lang="pt-BR" sz="1400" b="1" u="sng" dirty="0">
                <a:solidFill>
                  <a:schemeClr val="accent1">
                    <a:lumMod val="50000"/>
                  </a:schemeClr>
                </a:solidFill>
              </a:rPr>
              <a:t>DISPOSIÇÕES </a:t>
            </a:r>
            <a:r>
              <a:rPr lang="pt-BR" sz="1400" b="1" u="sng" dirty="0" smtClean="0">
                <a:solidFill>
                  <a:schemeClr val="accent1">
                    <a:lumMod val="50000"/>
                  </a:schemeClr>
                </a:solidFill>
              </a:rPr>
              <a:t>GERAIS</a:t>
            </a:r>
          </a:p>
          <a:p>
            <a:pPr algn="ctr"/>
            <a:endParaRPr lang="pt-BR" sz="1600" b="1" u="sng" dirty="0" smtClean="0"/>
          </a:p>
          <a:p>
            <a:r>
              <a:rPr lang="pt-BR" sz="1400" b="1" dirty="0" smtClean="0"/>
              <a:t>Art</a:t>
            </a:r>
            <a:r>
              <a:rPr lang="pt-BR" sz="1400" b="1" dirty="0"/>
              <a:t>. 1º </a:t>
            </a:r>
            <a:r>
              <a:rPr lang="pt-BR" sz="1400" dirty="0"/>
              <a:t>Esta Lei dispõe sobre os procedimentos a serem observados pela </a:t>
            </a:r>
            <a:r>
              <a:rPr lang="pt-BR" sz="1400" b="1" dirty="0"/>
              <a:t>União, Estados, Distrito Federal e </a:t>
            </a:r>
            <a:r>
              <a:rPr lang="pt-BR" sz="1400" b="1" dirty="0" smtClean="0">
                <a:solidFill>
                  <a:schemeClr val="accent1">
                    <a:lumMod val="50000"/>
                  </a:schemeClr>
                </a:solidFill>
              </a:rPr>
              <a:t>MUNICÍPIOS</a:t>
            </a:r>
            <a:r>
              <a:rPr lang="pt-BR" sz="1400" dirty="0" smtClean="0"/>
              <a:t>, </a:t>
            </a:r>
            <a:r>
              <a:rPr lang="pt-BR" sz="1400" dirty="0"/>
              <a:t>com o fim de garantir o acesso a informações previsto no </a:t>
            </a:r>
            <a:r>
              <a:rPr lang="pt-BR" sz="1400" dirty="0">
                <a:hlinkClick r:id="rId3"/>
              </a:rPr>
              <a:t>inciso XXXIII do art. </a:t>
            </a:r>
            <a:r>
              <a:rPr lang="pt-BR" sz="1400" dirty="0" smtClean="0">
                <a:hlinkClick r:id="rId3"/>
              </a:rPr>
              <a:t>5º,</a:t>
            </a:r>
            <a:r>
              <a:rPr lang="pt-BR" sz="1400" dirty="0">
                <a:hlinkClick r:id="rId3"/>
              </a:rPr>
              <a:t> </a:t>
            </a:r>
            <a:r>
              <a:rPr lang="pt-BR" sz="1400" dirty="0"/>
              <a:t>no </a:t>
            </a:r>
            <a:r>
              <a:rPr lang="pt-BR" sz="1400" dirty="0">
                <a:hlinkClick r:id="rId4"/>
              </a:rPr>
              <a:t>inciso II do § 3º do art. 37 </a:t>
            </a:r>
            <a:r>
              <a:rPr lang="pt-BR" sz="1400" dirty="0"/>
              <a:t>e no </a:t>
            </a:r>
            <a:r>
              <a:rPr lang="pt-BR" sz="1400" dirty="0">
                <a:hlinkClick r:id="rId5"/>
              </a:rPr>
              <a:t>§ 2º do art. 216 da </a:t>
            </a:r>
            <a:r>
              <a:rPr lang="pt-BR" sz="1400" dirty="0" smtClean="0">
                <a:hlinkClick r:id="rId5"/>
              </a:rPr>
              <a:t>CF (88).</a:t>
            </a:r>
            <a:endParaRPr lang="pt-BR" sz="1400" dirty="0" smtClean="0"/>
          </a:p>
          <a:p>
            <a:endParaRPr lang="pt-BR" sz="1400" dirty="0"/>
          </a:p>
          <a:p>
            <a:r>
              <a:rPr lang="pt-BR" sz="1400" b="1" dirty="0"/>
              <a:t>Parágrafo único. </a:t>
            </a:r>
            <a:r>
              <a:rPr lang="pt-BR" sz="1400" dirty="0"/>
              <a:t>Subordinam-se ao regime desta Lei:</a:t>
            </a:r>
          </a:p>
          <a:p>
            <a:r>
              <a:rPr lang="pt-BR" sz="1400" dirty="0"/>
              <a:t>I - os órgãos públicos integrantes da administração direta dos Poderes Executivo, </a:t>
            </a:r>
            <a:r>
              <a:rPr lang="pt-BR" sz="1400" b="1" dirty="0" smtClean="0">
                <a:solidFill>
                  <a:schemeClr val="accent1">
                    <a:lumMod val="50000"/>
                  </a:schemeClr>
                </a:solidFill>
              </a:rPr>
              <a:t>LEGISLATIVO</a:t>
            </a:r>
            <a:r>
              <a:rPr lang="pt-BR" sz="1400" dirty="0" smtClean="0"/>
              <a:t>, </a:t>
            </a:r>
            <a:r>
              <a:rPr lang="pt-BR" sz="1400" dirty="0"/>
              <a:t>incluindo as </a:t>
            </a:r>
            <a:r>
              <a:rPr lang="pt-BR" sz="1400" b="1" dirty="0">
                <a:solidFill>
                  <a:schemeClr val="accent1">
                    <a:lumMod val="50000"/>
                  </a:schemeClr>
                </a:solidFill>
              </a:rPr>
              <a:t>Cortes de Contas</a:t>
            </a:r>
            <a:r>
              <a:rPr lang="pt-BR" sz="1400" dirty="0"/>
              <a:t>, e Judiciário e do Ministério Público</a:t>
            </a:r>
            <a:r>
              <a:rPr lang="pt-BR" sz="1400" dirty="0" smtClean="0"/>
              <a:t>;</a:t>
            </a:r>
            <a:endParaRPr lang="pt-BR" sz="1600" dirty="0" smtClean="0"/>
          </a:p>
        </p:txBody>
      </p:sp>
    </p:spTree>
    <p:extLst>
      <p:ext uri="{BB962C8B-B14F-4D97-AF65-F5344CB8AC3E}">
        <p14:creationId xmlns:p14="http://schemas.microsoft.com/office/powerpoint/2010/main" val="642014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148064" y="6381328"/>
            <a:ext cx="3744416" cy="476672"/>
            <a:chOff x="5148064" y="6381328"/>
            <a:chExt cx="3744416" cy="476672"/>
          </a:xfrm>
        </p:grpSpPr>
        <p:sp>
          <p:nvSpPr>
            <p:cNvPr id="5" name="Retângulo 4"/>
            <p:cNvSpPr/>
            <p:nvPr/>
          </p:nvSpPr>
          <p:spPr>
            <a:xfrm>
              <a:off x="5148064" y="6381328"/>
              <a:ext cx="3744416" cy="476672"/>
            </a:xfrm>
            <a:prstGeom prst="rect">
              <a:avLst/>
            </a:prstGeom>
            <a:solidFill>
              <a:srgbClr val="003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6155" y="6453336"/>
              <a:ext cx="3240360" cy="278917"/>
            </a:xfrm>
            <a:prstGeom prst="rect">
              <a:avLst/>
            </a:prstGeom>
          </p:spPr>
        </p:pic>
      </p:grpSp>
      <p:sp>
        <p:nvSpPr>
          <p:cNvPr id="8" name="Título 1"/>
          <p:cNvSpPr txBox="1">
            <a:spLocks/>
          </p:cNvSpPr>
          <p:nvPr/>
        </p:nvSpPr>
        <p:spPr>
          <a:xfrm>
            <a:off x="251520" y="72008"/>
            <a:ext cx="3911304" cy="372549"/>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r>
              <a:rPr lang="pt-BR" sz="1600" dirty="0" smtClean="0">
                <a:solidFill>
                  <a:schemeClr val="bg1"/>
                </a:solidFill>
                <a:latin typeface="Arial" panose="020B0604020202020204" pitchFamily="34" charset="0"/>
                <a:cs typeface="Arial" panose="020B0604020202020204" pitchFamily="34" charset="0"/>
              </a:rPr>
              <a:t>ILB | Instituto Legislativo Brasileiro</a:t>
            </a:r>
            <a:endParaRPr lang="pt-BR" sz="1600" dirty="0">
              <a:solidFill>
                <a:schemeClr val="bg1"/>
              </a:solidFill>
              <a:latin typeface="Arial" panose="020B0604020202020204" pitchFamily="34" charset="0"/>
              <a:cs typeface="Arial" panose="020B0604020202020204" pitchFamily="34" charset="0"/>
            </a:endParaRPr>
          </a:p>
        </p:txBody>
      </p:sp>
      <p:sp>
        <p:nvSpPr>
          <p:cNvPr id="9" name="Retângulo 8"/>
          <p:cNvSpPr/>
          <p:nvPr/>
        </p:nvSpPr>
        <p:spPr>
          <a:xfrm>
            <a:off x="1331640" y="1628800"/>
            <a:ext cx="6699106" cy="3970318"/>
          </a:xfrm>
          <a:prstGeom prst="rect">
            <a:avLst/>
          </a:prstGeom>
        </p:spPr>
        <p:txBody>
          <a:bodyPr wrap="square">
            <a:spAutoFit/>
          </a:bodyPr>
          <a:lstStyle/>
          <a:p>
            <a:r>
              <a:rPr lang="pt-BR" sz="1600" b="1" dirty="0"/>
              <a:t>Art. 3º </a:t>
            </a:r>
            <a:r>
              <a:rPr lang="pt-BR" sz="1600" dirty="0"/>
              <a:t>Os procedimentos previstos nesta Lei destinam-se a assegurar o direito fundamental de acesso à informação e devem ser executados em conformidade com os princípios básicos da administração pública e com as seguintes diretrizes</a:t>
            </a:r>
            <a:r>
              <a:rPr lang="pt-BR" sz="1600" dirty="0" smtClean="0"/>
              <a:t>:</a:t>
            </a:r>
          </a:p>
          <a:p>
            <a:endParaRPr lang="pt-BR" sz="1600" dirty="0"/>
          </a:p>
          <a:p>
            <a:r>
              <a:rPr lang="pt-BR" sz="1600" b="1" dirty="0"/>
              <a:t>I - observância da publicidade </a:t>
            </a:r>
            <a:r>
              <a:rPr lang="pt-BR" sz="1600" dirty="0"/>
              <a:t>como preceito geral e do sigilo como exceção;</a:t>
            </a:r>
          </a:p>
          <a:p>
            <a:r>
              <a:rPr lang="pt-BR" sz="1600" b="1" dirty="0"/>
              <a:t>II - divulgação de informações de interesse público</a:t>
            </a:r>
            <a:r>
              <a:rPr lang="pt-BR" sz="1600" dirty="0"/>
              <a:t>, independentemente de solicitações;</a:t>
            </a:r>
          </a:p>
          <a:p>
            <a:r>
              <a:rPr lang="pt-BR" sz="1600" b="1" dirty="0"/>
              <a:t>III - utilização de meios de comunicação </a:t>
            </a:r>
            <a:r>
              <a:rPr lang="pt-BR" sz="1600" dirty="0"/>
              <a:t>viabilizados pela tecnologia da informação;</a:t>
            </a:r>
          </a:p>
          <a:p>
            <a:r>
              <a:rPr lang="pt-BR" sz="1600" b="1" dirty="0"/>
              <a:t>IV - fomento ao desenvolvimento da cultura de transparência </a:t>
            </a:r>
            <a:r>
              <a:rPr lang="pt-BR" sz="1600" dirty="0"/>
              <a:t>na administração pública;</a:t>
            </a:r>
          </a:p>
          <a:p>
            <a:r>
              <a:rPr lang="pt-BR" sz="1600" b="1" dirty="0"/>
              <a:t>V - desenvolvimento do controle social da administração pública.</a:t>
            </a:r>
          </a:p>
          <a:p>
            <a:pPr>
              <a:spcAft>
                <a:spcPts val="4000"/>
              </a:spcAft>
            </a:pPr>
            <a:endParaRPr lang="pt-BR" sz="28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69038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148064" y="6381328"/>
            <a:ext cx="3744416" cy="476672"/>
            <a:chOff x="5148064" y="6381328"/>
            <a:chExt cx="3744416" cy="476672"/>
          </a:xfrm>
        </p:grpSpPr>
        <p:sp>
          <p:nvSpPr>
            <p:cNvPr id="5" name="Retângulo 4"/>
            <p:cNvSpPr/>
            <p:nvPr/>
          </p:nvSpPr>
          <p:spPr>
            <a:xfrm>
              <a:off x="5148064" y="6381328"/>
              <a:ext cx="3744416" cy="476672"/>
            </a:xfrm>
            <a:prstGeom prst="rect">
              <a:avLst/>
            </a:prstGeom>
            <a:solidFill>
              <a:srgbClr val="003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6" name="Imagem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6155" y="6453336"/>
              <a:ext cx="3240360" cy="278917"/>
            </a:xfrm>
            <a:prstGeom prst="rect">
              <a:avLst/>
            </a:prstGeom>
          </p:spPr>
        </p:pic>
      </p:grpSp>
      <p:sp>
        <p:nvSpPr>
          <p:cNvPr id="8" name="Título 1"/>
          <p:cNvSpPr txBox="1">
            <a:spLocks/>
          </p:cNvSpPr>
          <p:nvPr/>
        </p:nvSpPr>
        <p:spPr>
          <a:xfrm>
            <a:off x="251520" y="72008"/>
            <a:ext cx="3911304" cy="372549"/>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fontAlgn="auto">
              <a:spcAft>
                <a:spcPts val="0"/>
              </a:spcAft>
            </a:pPr>
            <a:r>
              <a:rPr lang="pt-BR" sz="1600" dirty="0" smtClean="0">
                <a:solidFill>
                  <a:schemeClr val="bg1"/>
                </a:solidFill>
                <a:latin typeface="Arial" panose="020B0604020202020204" pitchFamily="34" charset="0"/>
                <a:cs typeface="Arial" panose="020B0604020202020204" pitchFamily="34" charset="0"/>
              </a:rPr>
              <a:t>ILB | Instituto Legislativo Brasileiro</a:t>
            </a:r>
            <a:endParaRPr lang="pt-BR" sz="1600" dirty="0">
              <a:solidFill>
                <a:schemeClr val="bg1"/>
              </a:solidFill>
              <a:latin typeface="Arial" panose="020B0604020202020204" pitchFamily="34" charset="0"/>
              <a:cs typeface="Arial" panose="020B0604020202020204" pitchFamily="34" charset="0"/>
            </a:endParaRPr>
          </a:p>
        </p:txBody>
      </p:sp>
      <p:sp>
        <p:nvSpPr>
          <p:cNvPr id="10" name="Retângulo 9"/>
          <p:cNvSpPr/>
          <p:nvPr/>
        </p:nvSpPr>
        <p:spPr>
          <a:xfrm>
            <a:off x="1187624" y="821025"/>
            <a:ext cx="6288973" cy="5262979"/>
          </a:xfrm>
          <a:prstGeom prst="rect">
            <a:avLst/>
          </a:prstGeom>
        </p:spPr>
        <p:txBody>
          <a:bodyPr wrap="square">
            <a:spAutoFit/>
          </a:bodyPr>
          <a:lstStyle/>
          <a:p>
            <a:r>
              <a:rPr lang="pt-BR" sz="1400" b="1" dirty="0"/>
              <a:t>Art. </a:t>
            </a:r>
            <a:r>
              <a:rPr lang="pt-BR" sz="1400" b="1" dirty="0" smtClean="0"/>
              <a:t>4º - </a:t>
            </a:r>
            <a:r>
              <a:rPr lang="pt-BR" sz="1400" dirty="0"/>
              <a:t>Para os efeitos desta Lei, considera-se:</a:t>
            </a:r>
          </a:p>
          <a:p>
            <a:r>
              <a:rPr lang="pt-BR" sz="1400" b="1" dirty="0"/>
              <a:t>I - informação: </a:t>
            </a:r>
            <a:r>
              <a:rPr lang="pt-BR" sz="1400" dirty="0"/>
              <a:t>dados, processados ou não, que podem ser utilizados para produção e transmissão de conhecimento, contidos em qualquer meio, suporte ou formato;</a:t>
            </a:r>
          </a:p>
          <a:p>
            <a:r>
              <a:rPr lang="pt-BR" sz="1400" b="1" dirty="0"/>
              <a:t>II - documento: </a:t>
            </a:r>
            <a:r>
              <a:rPr lang="pt-BR" sz="1400" dirty="0"/>
              <a:t>unidade de registro de informações, qualquer que seja o suporte ou formato;</a:t>
            </a:r>
          </a:p>
          <a:p>
            <a:r>
              <a:rPr lang="pt-BR" sz="1400" b="1" dirty="0"/>
              <a:t>III - informação sigilosa: </a:t>
            </a:r>
            <a:r>
              <a:rPr lang="pt-BR" sz="1400" dirty="0"/>
              <a:t>aquela submetida temporariamente à restrição de acesso público em razão de sua imprescindibilidade para a segurança da sociedade e do Estado;</a:t>
            </a:r>
          </a:p>
          <a:p>
            <a:r>
              <a:rPr lang="pt-BR" sz="1400" b="1" dirty="0"/>
              <a:t>IV - informação pessoal: </a:t>
            </a:r>
            <a:r>
              <a:rPr lang="pt-BR" sz="1400" dirty="0"/>
              <a:t>aquela relacionada à pessoa natural identificada ou identificável;</a:t>
            </a:r>
          </a:p>
          <a:p>
            <a:r>
              <a:rPr lang="pt-BR" sz="1400" b="1" dirty="0"/>
              <a:t>V - tratamento da informação: </a:t>
            </a:r>
            <a:r>
              <a:rPr lang="pt-BR" sz="1400" dirty="0"/>
              <a:t>conjunto de ações referentes à produção, recepção, classificação, utilização, acesso, reprodução, transporte, transmissão, distribuição, arquivamento, armazenamento, eliminação, avaliação, destinação ou controle da informação;</a:t>
            </a:r>
          </a:p>
          <a:p>
            <a:r>
              <a:rPr lang="pt-BR" sz="1400" b="1" dirty="0"/>
              <a:t>VI - disponibilidade: </a:t>
            </a:r>
            <a:r>
              <a:rPr lang="pt-BR" sz="1400" dirty="0"/>
              <a:t>qualidade da informação que pode ser conhecida e utilizada por indivíduos, equipamentos ou sistemas autorizados;</a:t>
            </a:r>
          </a:p>
          <a:p>
            <a:r>
              <a:rPr lang="pt-BR" sz="1400" b="1" dirty="0"/>
              <a:t>VII - autenticidade: </a:t>
            </a:r>
            <a:r>
              <a:rPr lang="pt-BR" sz="1400" dirty="0"/>
              <a:t>qualidade da informação que tenha sido produzida, expedida, recebida ou modificada por determinado indivíduo, equipamento ou sistema;</a:t>
            </a:r>
          </a:p>
          <a:p>
            <a:r>
              <a:rPr lang="pt-BR" sz="1400" b="1" dirty="0"/>
              <a:t>VIII - integridade: </a:t>
            </a:r>
            <a:r>
              <a:rPr lang="pt-BR" sz="1400" dirty="0"/>
              <a:t>qualidade da informação não modificada, inclusive quanto à origem, trânsito e destino;</a:t>
            </a:r>
          </a:p>
          <a:p>
            <a:r>
              <a:rPr lang="pt-BR" sz="1400" b="1" dirty="0"/>
              <a:t>IX - primariedade: </a:t>
            </a:r>
            <a:r>
              <a:rPr lang="pt-BR" sz="1400" dirty="0"/>
              <a:t>qualidade da informação coletada na fonte, com o máximo de detalhamento possível, sem modificações</a:t>
            </a:r>
            <a:r>
              <a:rPr lang="pt-BR" sz="1400" dirty="0" smtClean="0"/>
              <a:t>.</a:t>
            </a:r>
          </a:p>
        </p:txBody>
      </p:sp>
    </p:spTree>
    <p:extLst>
      <p:ext uri="{BB962C8B-B14F-4D97-AF65-F5344CB8AC3E}">
        <p14:creationId xmlns:p14="http://schemas.microsoft.com/office/powerpoint/2010/main" val="1695282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08721"/>
            <a:ext cx="7886700" cy="648072"/>
          </a:xfrm>
        </p:spPr>
        <p:txBody>
          <a:bodyPr>
            <a:noAutofit/>
          </a:bodyPr>
          <a:lstStyle/>
          <a:p>
            <a:r>
              <a:rPr lang="pt-BR" sz="1600" dirty="0">
                <a:latin typeface="Arial" panose="020B0604020202020204" pitchFamily="34" charset="0"/>
                <a:cs typeface="Arial" panose="020B0604020202020204" pitchFamily="34" charset="0"/>
              </a:rPr>
              <a:t/>
            </a:r>
            <a:br>
              <a:rPr lang="pt-BR" sz="1600" dirty="0">
                <a:latin typeface="Arial" panose="020B0604020202020204" pitchFamily="34" charset="0"/>
                <a:cs typeface="Arial" panose="020B0604020202020204" pitchFamily="34" charset="0"/>
              </a:rPr>
            </a:br>
            <a:r>
              <a:rPr lang="pt-BR" sz="1600" b="1" dirty="0">
                <a:latin typeface="Arial" panose="020B0604020202020204" pitchFamily="34" charset="0"/>
                <a:cs typeface="Arial" panose="020B0604020202020204" pitchFamily="34" charset="0"/>
              </a:rPr>
              <a:t>Art. 5º - É dever do Estado garantir o direito de acesso à informação</a:t>
            </a:r>
            <a:r>
              <a:rPr lang="pt-BR" sz="1600" dirty="0">
                <a:latin typeface="Arial" panose="020B0604020202020204" pitchFamily="34" charset="0"/>
                <a:cs typeface="Arial" panose="020B0604020202020204" pitchFamily="34" charset="0"/>
              </a:rPr>
              <a:t>, que será </a:t>
            </a:r>
            <a:r>
              <a:rPr lang="pt-BR" sz="1600" b="1" dirty="0">
                <a:latin typeface="Arial" panose="020B0604020202020204" pitchFamily="34" charset="0"/>
                <a:cs typeface="Arial" panose="020B0604020202020204" pitchFamily="34" charset="0"/>
              </a:rPr>
              <a:t>franqueada</a:t>
            </a:r>
            <a:r>
              <a:rPr lang="pt-BR" sz="1600" dirty="0">
                <a:latin typeface="Arial" panose="020B0604020202020204" pitchFamily="34" charset="0"/>
                <a:cs typeface="Arial" panose="020B0604020202020204" pitchFamily="34" charset="0"/>
              </a:rPr>
              <a:t>, mediante procedimentos objetivos e ágeis, </a:t>
            </a:r>
            <a:r>
              <a:rPr lang="pt-BR" sz="1600" b="1" dirty="0">
                <a:latin typeface="Arial" panose="020B0604020202020204" pitchFamily="34" charset="0"/>
                <a:cs typeface="Arial" panose="020B0604020202020204" pitchFamily="34" charset="0"/>
              </a:rPr>
              <a:t>de forma transparente, clara e em linguagem de fácil compreensão.</a:t>
            </a:r>
            <a:endParaRPr lang="pt-BR" sz="1600" b="1" dirty="0">
              <a:solidFill>
                <a:srgbClr val="002060"/>
              </a:solidFill>
              <a:latin typeface="Arial" panose="020B0604020202020204" pitchFamily="34" charset="0"/>
              <a:ea typeface="Verdana" panose="020B0604030504040204" pitchFamily="34" charset="0"/>
              <a:cs typeface="Arial" panose="020B0604020202020204" pitchFamily="34" charset="0"/>
            </a:endParaRPr>
          </a:p>
        </p:txBody>
      </p:sp>
      <p:sp>
        <p:nvSpPr>
          <p:cNvPr id="3" name="Espaço Reservado para Conteúdo 2"/>
          <p:cNvSpPr>
            <a:spLocks noGrp="1"/>
          </p:cNvSpPr>
          <p:nvPr>
            <p:ph idx="1"/>
          </p:nvPr>
        </p:nvSpPr>
        <p:spPr>
          <a:xfrm>
            <a:off x="628650" y="1825625"/>
            <a:ext cx="7886700" cy="4411687"/>
          </a:xfrm>
        </p:spPr>
        <p:txBody>
          <a:bodyPr>
            <a:normAutofit/>
          </a:bodyPr>
          <a:lstStyle/>
          <a:p>
            <a:pPr marL="0" indent="0" algn="ctr">
              <a:buNone/>
            </a:pPr>
            <a:endParaRPr lang="pt-BR" sz="1800" b="1" u="sng" dirty="0" smtClean="0"/>
          </a:p>
          <a:p>
            <a:pPr marL="0" indent="0" algn="ctr">
              <a:buNone/>
            </a:pPr>
            <a:r>
              <a:rPr lang="pt-BR" sz="1600" b="1" u="sng" dirty="0" smtClean="0">
                <a:solidFill>
                  <a:schemeClr val="accent1">
                    <a:lumMod val="50000"/>
                  </a:schemeClr>
                </a:solidFill>
                <a:latin typeface="Arial" panose="020B0604020202020204" pitchFamily="34" charset="0"/>
                <a:cs typeface="Arial" panose="020B0604020202020204" pitchFamily="34" charset="0"/>
              </a:rPr>
              <a:t>CAPÍTULO II</a:t>
            </a:r>
          </a:p>
          <a:p>
            <a:pPr marL="0" indent="0" algn="ctr">
              <a:buNone/>
            </a:pPr>
            <a:r>
              <a:rPr lang="pt-BR" sz="1800" b="1" u="sng" dirty="0">
                <a:solidFill>
                  <a:schemeClr val="accent1">
                    <a:lumMod val="50000"/>
                  </a:schemeClr>
                </a:solidFill>
                <a:latin typeface="Arial" panose="020B0604020202020204" pitchFamily="34" charset="0"/>
                <a:cs typeface="Arial" panose="020B0604020202020204" pitchFamily="34" charset="0"/>
              </a:rPr>
              <a:t/>
            </a:r>
            <a:br>
              <a:rPr lang="pt-BR" sz="1800" b="1" u="sng" dirty="0">
                <a:solidFill>
                  <a:schemeClr val="accent1">
                    <a:lumMod val="50000"/>
                  </a:schemeClr>
                </a:solidFill>
                <a:latin typeface="Arial" panose="020B0604020202020204" pitchFamily="34" charset="0"/>
                <a:cs typeface="Arial" panose="020B0604020202020204" pitchFamily="34" charset="0"/>
              </a:rPr>
            </a:br>
            <a:r>
              <a:rPr lang="pt-BR" sz="1400" b="1" u="sng" dirty="0">
                <a:solidFill>
                  <a:schemeClr val="accent1">
                    <a:lumMod val="50000"/>
                  </a:schemeClr>
                </a:solidFill>
                <a:latin typeface="Arial" panose="020B0604020202020204" pitchFamily="34" charset="0"/>
                <a:cs typeface="Arial" panose="020B0604020202020204" pitchFamily="34" charset="0"/>
              </a:rPr>
              <a:t>DO ACESSO A INFORMAÇÕES E DA SUA DIVULGAÇÃO</a:t>
            </a:r>
            <a:endParaRPr lang="pt-BR" sz="1400" b="1" dirty="0" smtClean="0">
              <a:solidFill>
                <a:schemeClr val="accent1">
                  <a:lumMod val="50000"/>
                </a:schemeClr>
              </a:solidFill>
              <a:latin typeface="Arial" panose="020B0604020202020204" pitchFamily="34" charset="0"/>
              <a:cs typeface="Arial" panose="020B0604020202020204" pitchFamily="34" charset="0"/>
            </a:endParaRPr>
          </a:p>
          <a:p>
            <a:pPr marL="0" indent="0">
              <a:buNone/>
            </a:pPr>
            <a:endParaRPr lang="pt-BR" sz="2500" dirty="0">
              <a:latin typeface="Arial" panose="020B0604020202020204" pitchFamily="34" charset="0"/>
              <a:cs typeface="Arial" panose="020B0604020202020204" pitchFamily="34" charset="0"/>
            </a:endParaRPr>
          </a:p>
          <a:p>
            <a:pPr marL="0" indent="0">
              <a:buNone/>
            </a:pPr>
            <a:r>
              <a:rPr lang="pt-BR" sz="1600" b="1" dirty="0" smtClean="0">
                <a:latin typeface="Arial" panose="020B0604020202020204" pitchFamily="34" charset="0"/>
                <a:cs typeface="Arial" panose="020B0604020202020204" pitchFamily="34" charset="0"/>
              </a:rPr>
              <a:t>Art</a:t>
            </a:r>
            <a:r>
              <a:rPr lang="pt-BR" sz="1600" b="1" dirty="0">
                <a:latin typeface="Arial" panose="020B0604020202020204" pitchFamily="34" charset="0"/>
                <a:cs typeface="Arial" panose="020B0604020202020204" pitchFamily="34" charset="0"/>
              </a:rPr>
              <a:t>. </a:t>
            </a:r>
            <a:r>
              <a:rPr lang="pt-BR" sz="1600" b="1" dirty="0" smtClean="0">
                <a:latin typeface="Arial" panose="020B0604020202020204" pitchFamily="34" charset="0"/>
                <a:cs typeface="Arial" panose="020B0604020202020204" pitchFamily="34" charset="0"/>
              </a:rPr>
              <a:t>6º - </a:t>
            </a:r>
            <a:r>
              <a:rPr lang="pt-BR" sz="1600" b="1" dirty="0">
                <a:latin typeface="Arial" panose="020B0604020202020204" pitchFamily="34" charset="0"/>
                <a:cs typeface="Arial" panose="020B0604020202020204" pitchFamily="34" charset="0"/>
              </a:rPr>
              <a:t>Cabe aos órgãos e entidades do poder público</a:t>
            </a:r>
            <a:r>
              <a:rPr lang="pt-BR" sz="1600" dirty="0">
                <a:latin typeface="Arial" panose="020B0604020202020204" pitchFamily="34" charset="0"/>
                <a:cs typeface="Arial" panose="020B0604020202020204" pitchFamily="34" charset="0"/>
              </a:rPr>
              <a:t>, observadas as normas e procedimentos específicos aplicáveis, </a:t>
            </a:r>
            <a:r>
              <a:rPr lang="pt-BR" sz="1600" b="1" dirty="0">
                <a:latin typeface="Arial" panose="020B0604020202020204" pitchFamily="34" charset="0"/>
                <a:cs typeface="Arial" panose="020B0604020202020204" pitchFamily="34" charset="0"/>
              </a:rPr>
              <a:t>assegurar</a:t>
            </a:r>
            <a:r>
              <a:rPr lang="pt-BR" sz="1600" dirty="0">
                <a:latin typeface="Arial" panose="020B0604020202020204" pitchFamily="34" charset="0"/>
                <a:cs typeface="Arial" panose="020B0604020202020204" pitchFamily="34" charset="0"/>
              </a:rPr>
              <a:t> a:</a:t>
            </a:r>
          </a:p>
          <a:p>
            <a:pPr marL="0" indent="0">
              <a:buNone/>
            </a:pPr>
            <a:r>
              <a:rPr lang="pt-BR" sz="1600" dirty="0">
                <a:latin typeface="Arial" panose="020B0604020202020204" pitchFamily="34" charset="0"/>
                <a:cs typeface="Arial" panose="020B0604020202020204" pitchFamily="34" charset="0"/>
              </a:rPr>
              <a:t>I - </a:t>
            </a:r>
            <a:r>
              <a:rPr lang="pt-BR" sz="1600" b="1" dirty="0">
                <a:latin typeface="Arial" panose="020B0604020202020204" pitchFamily="34" charset="0"/>
                <a:cs typeface="Arial" panose="020B0604020202020204" pitchFamily="34" charset="0"/>
              </a:rPr>
              <a:t>gestão transparente da informação</a:t>
            </a:r>
            <a:r>
              <a:rPr lang="pt-BR" sz="1600" dirty="0">
                <a:latin typeface="Arial" panose="020B0604020202020204" pitchFamily="34" charset="0"/>
                <a:cs typeface="Arial" panose="020B0604020202020204" pitchFamily="34" charset="0"/>
              </a:rPr>
              <a:t>, propiciando amplo acesso a ela e sua divulgação</a:t>
            </a:r>
            <a:r>
              <a:rPr lang="pt-BR" sz="1600" dirty="0" smtClean="0">
                <a:latin typeface="Arial" panose="020B0604020202020204" pitchFamily="34" charset="0"/>
                <a:cs typeface="Arial" panose="020B0604020202020204" pitchFamily="34" charset="0"/>
              </a:rPr>
              <a:t>;</a:t>
            </a:r>
          </a:p>
          <a:p>
            <a:pPr marL="0" indent="0">
              <a:buNone/>
            </a:pPr>
            <a:r>
              <a:rPr lang="pt-BR" sz="1600" dirty="0">
                <a:latin typeface="Arial" panose="020B0604020202020204" pitchFamily="34" charset="0"/>
                <a:cs typeface="Arial" panose="020B0604020202020204" pitchFamily="34" charset="0"/>
              </a:rPr>
              <a:t>II - </a:t>
            </a:r>
            <a:r>
              <a:rPr lang="pt-BR" sz="1600" b="1" dirty="0">
                <a:latin typeface="Arial" panose="020B0604020202020204" pitchFamily="34" charset="0"/>
                <a:cs typeface="Arial" panose="020B0604020202020204" pitchFamily="34" charset="0"/>
              </a:rPr>
              <a:t>proteção da informação</a:t>
            </a:r>
            <a:r>
              <a:rPr lang="pt-BR" sz="1600" dirty="0">
                <a:latin typeface="Arial" panose="020B0604020202020204" pitchFamily="34" charset="0"/>
                <a:cs typeface="Arial" panose="020B0604020202020204" pitchFamily="34" charset="0"/>
              </a:rPr>
              <a:t>, garantindo-se sua disponibilidade, autenticidade e integridade; e</a:t>
            </a:r>
          </a:p>
          <a:p>
            <a:pPr marL="0" indent="0">
              <a:buNone/>
            </a:pPr>
            <a:r>
              <a:rPr lang="pt-BR" sz="1600" dirty="0">
                <a:latin typeface="Arial" panose="020B0604020202020204" pitchFamily="34" charset="0"/>
                <a:cs typeface="Arial" panose="020B0604020202020204" pitchFamily="34" charset="0"/>
              </a:rPr>
              <a:t>III - </a:t>
            </a:r>
            <a:r>
              <a:rPr lang="pt-BR" sz="1600" b="1" dirty="0">
                <a:latin typeface="Arial" panose="020B0604020202020204" pitchFamily="34" charset="0"/>
                <a:cs typeface="Arial" panose="020B0604020202020204" pitchFamily="34" charset="0"/>
              </a:rPr>
              <a:t>proteção da informação sigilosa e da informação pessoal</a:t>
            </a:r>
            <a:r>
              <a:rPr lang="pt-BR" sz="1600" dirty="0">
                <a:latin typeface="Arial" panose="020B0604020202020204" pitchFamily="34" charset="0"/>
                <a:cs typeface="Arial" panose="020B0604020202020204" pitchFamily="34" charset="0"/>
              </a:rPr>
              <a:t>, observada a sua disponibilidade, autenticidade, integridade e eventual restrição de acesso</a:t>
            </a:r>
            <a:r>
              <a:rPr lang="pt-BR" sz="1600" dirty="0" smtClean="0">
                <a:latin typeface="Arial" panose="020B0604020202020204" pitchFamily="34" charset="0"/>
                <a:cs typeface="Arial" panose="020B0604020202020204" pitchFamily="34" charset="0"/>
              </a:rPr>
              <a:t>.</a:t>
            </a:r>
          </a:p>
          <a:p>
            <a:pPr marL="0" indent="0">
              <a:buNone/>
            </a:pPr>
            <a:endParaRPr lang="pt-BR" sz="16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6939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692696"/>
            <a:ext cx="7886700" cy="576064"/>
          </a:xfrm>
        </p:spPr>
        <p:txBody>
          <a:bodyPr>
            <a:noAutofit/>
          </a:bodyPr>
          <a:lstStyle/>
          <a:p>
            <a:r>
              <a:rPr lang="pt-BR" sz="1600" b="1" dirty="0" smtClean="0">
                <a:latin typeface="Arial" panose="020B0604020202020204" pitchFamily="34" charset="0"/>
                <a:cs typeface="Arial" panose="020B0604020202020204" pitchFamily="34" charset="0"/>
              </a:rPr>
              <a:t>Art. 7º - </a:t>
            </a:r>
            <a:r>
              <a:rPr lang="pt-BR" sz="1600" dirty="0">
                <a:latin typeface="Arial" panose="020B0604020202020204" pitchFamily="34" charset="0"/>
                <a:cs typeface="Arial" panose="020B0604020202020204" pitchFamily="34" charset="0"/>
              </a:rPr>
              <a:t>O </a:t>
            </a:r>
            <a:r>
              <a:rPr lang="pt-BR" sz="1600" b="1" dirty="0">
                <a:latin typeface="Arial" panose="020B0604020202020204" pitchFamily="34" charset="0"/>
                <a:cs typeface="Arial" panose="020B0604020202020204" pitchFamily="34" charset="0"/>
              </a:rPr>
              <a:t>acesso à informação </a:t>
            </a:r>
            <a:r>
              <a:rPr lang="pt-BR" sz="1600" dirty="0">
                <a:latin typeface="Arial" panose="020B0604020202020204" pitchFamily="34" charset="0"/>
                <a:cs typeface="Arial" panose="020B0604020202020204" pitchFamily="34" charset="0"/>
              </a:rPr>
              <a:t>de que trata esta Lei </a:t>
            </a:r>
            <a:r>
              <a:rPr lang="pt-BR" sz="1600" b="1" dirty="0">
                <a:latin typeface="Arial" panose="020B0604020202020204" pitchFamily="34" charset="0"/>
                <a:cs typeface="Arial" panose="020B0604020202020204" pitchFamily="34" charset="0"/>
              </a:rPr>
              <a:t>compreende</a:t>
            </a:r>
            <a:r>
              <a:rPr lang="pt-BR" sz="1600" dirty="0">
                <a:latin typeface="Arial" panose="020B0604020202020204" pitchFamily="34" charset="0"/>
                <a:cs typeface="Arial" panose="020B0604020202020204" pitchFamily="34" charset="0"/>
              </a:rPr>
              <a:t>, entre outros, os </a:t>
            </a:r>
            <a:r>
              <a:rPr lang="pt-BR" sz="1600" b="1" dirty="0">
                <a:latin typeface="Arial" panose="020B0604020202020204" pitchFamily="34" charset="0"/>
                <a:cs typeface="Arial" panose="020B0604020202020204" pitchFamily="34" charset="0"/>
              </a:rPr>
              <a:t>direitos de obter</a:t>
            </a:r>
            <a:r>
              <a:rPr lang="pt-BR" sz="1600" dirty="0">
                <a:latin typeface="Arial" panose="020B0604020202020204" pitchFamily="34" charset="0"/>
                <a:cs typeface="Arial" panose="020B0604020202020204" pitchFamily="34" charset="0"/>
              </a:rPr>
              <a:t>:</a:t>
            </a:r>
          </a:p>
        </p:txBody>
      </p:sp>
      <p:sp>
        <p:nvSpPr>
          <p:cNvPr id="3" name="Espaço Reservado para Conteúdo 2"/>
          <p:cNvSpPr>
            <a:spLocks noGrp="1"/>
          </p:cNvSpPr>
          <p:nvPr>
            <p:ph idx="1"/>
          </p:nvPr>
        </p:nvSpPr>
        <p:spPr>
          <a:xfrm>
            <a:off x="628650" y="1255130"/>
            <a:ext cx="7886700" cy="5054190"/>
          </a:xfrm>
        </p:spPr>
        <p:txBody>
          <a:bodyPr>
            <a:normAutofit lnSpcReduction="10000"/>
          </a:bodyPr>
          <a:lstStyle/>
          <a:p>
            <a:pPr marL="0" indent="0">
              <a:buNone/>
            </a:pPr>
            <a:r>
              <a:rPr lang="pt-BR" sz="1600" dirty="0">
                <a:latin typeface="Arial" panose="020B0604020202020204" pitchFamily="34" charset="0"/>
                <a:cs typeface="Arial" panose="020B0604020202020204" pitchFamily="34" charset="0"/>
              </a:rPr>
              <a:t>I - </a:t>
            </a:r>
            <a:r>
              <a:rPr lang="pt-BR" sz="1600" b="1" dirty="0">
                <a:latin typeface="Arial" panose="020B0604020202020204" pitchFamily="34" charset="0"/>
                <a:cs typeface="Arial" panose="020B0604020202020204" pitchFamily="34" charset="0"/>
              </a:rPr>
              <a:t>orientação sobre os procedimentos para a consecução de acesso</a:t>
            </a:r>
            <a:r>
              <a:rPr lang="pt-BR" sz="1600" dirty="0">
                <a:latin typeface="Arial" panose="020B0604020202020204" pitchFamily="34" charset="0"/>
                <a:cs typeface="Arial" panose="020B0604020202020204" pitchFamily="34" charset="0"/>
              </a:rPr>
              <a:t>, bem como sobre o local onde poderá ser encontrada ou obtida a informação almejada;</a:t>
            </a:r>
          </a:p>
          <a:p>
            <a:pPr marL="0" indent="0">
              <a:buNone/>
            </a:pPr>
            <a:r>
              <a:rPr lang="pt-BR" sz="1600" dirty="0">
                <a:latin typeface="Arial" panose="020B0604020202020204" pitchFamily="34" charset="0"/>
                <a:cs typeface="Arial" panose="020B0604020202020204" pitchFamily="34" charset="0"/>
              </a:rPr>
              <a:t>II - </a:t>
            </a:r>
            <a:r>
              <a:rPr lang="pt-BR" sz="1600" b="1" dirty="0">
                <a:latin typeface="Arial" panose="020B0604020202020204" pitchFamily="34" charset="0"/>
                <a:cs typeface="Arial" panose="020B0604020202020204" pitchFamily="34" charset="0"/>
              </a:rPr>
              <a:t>informação contida em registros ou documentos</a:t>
            </a:r>
            <a:r>
              <a:rPr lang="pt-BR" sz="1600" dirty="0">
                <a:latin typeface="Arial" panose="020B0604020202020204" pitchFamily="34" charset="0"/>
                <a:cs typeface="Arial" panose="020B0604020202020204" pitchFamily="34" charset="0"/>
              </a:rPr>
              <a:t>, produzidos ou acumulados por seus órgãos ou entidades, recolhidos ou não a arquivos públicos;</a:t>
            </a:r>
          </a:p>
          <a:p>
            <a:pPr marL="0" indent="0">
              <a:buNone/>
            </a:pPr>
            <a:r>
              <a:rPr lang="pt-BR" sz="1600" dirty="0">
                <a:latin typeface="Arial" panose="020B0604020202020204" pitchFamily="34" charset="0"/>
                <a:cs typeface="Arial" panose="020B0604020202020204" pitchFamily="34" charset="0"/>
              </a:rPr>
              <a:t>III - </a:t>
            </a:r>
            <a:r>
              <a:rPr lang="pt-BR" sz="1600" b="1" dirty="0">
                <a:latin typeface="Arial" panose="020B0604020202020204" pitchFamily="34" charset="0"/>
                <a:cs typeface="Arial" panose="020B0604020202020204" pitchFamily="34" charset="0"/>
              </a:rPr>
              <a:t>informação produzida ou custodiada por pessoa física ou entidade privada decorrente de qualquer vínculo com seus órgãos ou entidades</a:t>
            </a:r>
            <a:r>
              <a:rPr lang="pt-BR" sz="1600" dirty="0">
                <a:latin typeface="Arial" panose="020B0604020202020204" pitchFamily="34" charset="0"/>
                <a:cs typeface="Arial" panose="020B0604020202020204" pitchFamily="34" charset="0"/>
              </a:rPr>
              <a:t>, mesmo que esse vínculo já tenha cessado;</a:t>
            </a:r>
          </a:p>
          <a:p>
            <a:pPr marL="0" indent="0">
              <a:buNone/>
            </a:pPr>
            <a:r>
              <a:rPr lang="pt-BR" sz="1600" dirty="0" smtClean="0">
                <a:latin typeface="Arial" panose="020B0604020202020204" pitchFamily="34" charset="0"/>
                <a:cs typeface="Arial" panose="020B0604020202020204" pitchFamily="34" charset="0"/>
              </a:rPr>
              <a:t>IV </a:t>
            </a:r>
            <a:r>
              <a:rPr lang="pt-BR" sz="1600" dirty="0">
                <a:latin typeface="Arial" panose="020B0604020202020204" pitchFamily="34" charset="0"/>
                <a:cs typeface="Arial" panose="020B0604020202020204" pitchFamily="34" charset="0"/>
              </a:rPr>
              <a:t>- </a:t>
            </a:r>
            <a:r>
              <a:rPr lang="pt-BR" sz="1600" b="1" dirty="0">
                <a:latin typeface="Arial" panose="020B0604020202020204" pitchFamily="34" charset="0"/>
                <a:cs typeface="Arial" panose="020B0604020202020204" pitchFamily="34" charset="0"/>
              </a:rPr>
              <a:t>informação primária, íntegra, autêntica e atualizada</a:t>
            </a:r>
            <a:r>
              <a:rPr lang="pt-BR" sz="1600" dirty="0">
                <a:latin typeface="Arial" panose="020B0604020202020204" pitchFamily="34" charset="0"/>
                <a:cs typeface="Arial" panose="020B0604020202020204" pitchFamily="34" charset="0"/>
              </a:rPr>
              <a:t>;</a:t>
            </a:r>
          </a:p>
          <a:p>
            <a:pPr marL="0" indent="0">
              <a:buNone/>
            </a:pPr>
            <a:r>
              <a:rPr lang="pt-BR" sz="1600" dirty="0" smtClean="0">
                <a:latin typeface="Arial" panose="020B0604020202020204" pitchFamily="34" charset="0"/>
                <a:cs typeface="Arial" panose="020B0604020202020204" pitchFamily="34" charset="0"/>
              </a:rPr>
              <a:t>V </a:t>
            </a:r>
            <a:r>
              <a:rPr lang="pt-BR" sz="1600" dirty="0">
                <a:latin typeface="Arial" panose="020B0604020202020204" pitchFamily="34" charset="0"/>
                <a:cs typeface="Arial" panose="020B0604020202020204" pitchFamily="34" charset="0"/>
              </a:rPr>
              <a:t>- </a:t>
            </a:r>
            <a:r>
              <a:rPr lang="pt-BR" sz="1600" b="1" dirty="0">
                <a:latin typeface="Arial" panose="020B0604020202020204" pitchFamily="34" charset="0"/>
                <a:cs typeface="Arial" panose="020B0604020202020204" pitchFamily="34" charset="0"/>
              </a:rPr>
              <a:t>informação sobre atividades exercidas pelos órgãos e entidades</a:t>
            </a:r>
            <a:r>
              <a:rPr lang="pt-BR" sz="1600" dirty="0">
                <a:latin typeface="Arial" panose="020B0604020202020204" pitchFamily="34" charset="0"/>
                <a:cs typeface="Arial" panose="020B0604020202020204" pitchFamily="34" charset="0"/>
              </a:rPr>
              <a:t>, inclusive as relativas à sua política, organização e serviços;</a:t>
            </a:r>
          </a:p>
          <a:p>
            <a:pPr marL="0" indent="0">
              <a:buNone/>
            </a:pPr>
            <a:r>
              <a:rPr lang="pt-BR" sz="1600" dirty="0">
                <a:latin typeface="Arial" panose="020B0604020202020204" pitchFamily="34" charset="0"/>
                <a:cs typeface="Arial" panose="020B0604020202020204" pitchFamily="34" charset="0"/>
              </a:rPr>
              <a:t>VI - </a:t>
            </a:r>
            <a:r>
              <a:rPr lang="pt-BR" sz="1600" b="1" dirty="0">
                <a:latin typeface="Arial" panose="020B0604020202020204" pitchFamily="34" charset="0"/>
                <a:cs typeface="Arial" panose="020B0604020202020204" pitchFamily="34" charset="0"/>
              </a:rPr>
              <a:t>informação pertinente à administração do patrimônio público</a:t>
            </a:r>
            <a:r>
              <a:rPr lang="pt-BR" sz="1600" dirty="0">
                <a:latin typeface="Arial" panose="020B0604020202020204" pitchFamily="34" charset="0"/>
                <a:cs typeface="Arial" panose="020B0604020202020204" pitchFamily="34" charset="0"/>
              </a:rPr>
              <a:t>, utilização de recursos públicos, licitação, contratos administrativos; e</a:t>
            </a:r>
          </a:p>
          <a:p>
            <a:pPr marL="0" indent="0">
              <a:buNone/>
            </a:pPr>
            <a:r>
              <a:rPr lang="pt-BR" sz="1600" dirty="0">
                <a:latin typeface="Arial" panose="020B0604020202020204" pitchFamily="34" charset="0"/>
                <a:cs typeface="Arial" panose="020B0604020202020204" pitchFamily="34" charset="0"/>
              </a:rPr>
              <a:t>VII - </a:t>
            </a:r>
            <a:r>
              <a:rPr lang="pt-BR" sz="1600" b="1" dirty="0">
                <a:latin typeface="Arial" panose="020B0604020202020204" pitchFamily="34" charset="0"/>
                <a:cs typeface="Arial" panose="020B0604020202020204" pitchFamily="34" charset="0"/>
              </a:rPr>
              <a:t>informação relativa</a:t>
            </a:r>
            <a:r>
              <a:rPr lang="pt-BR" sz="1600" dirty="0">
                <a:latin typeface="Arial" panose="020B0604020202020204" pitchFamily="34" charset="0"/>
                <a:cs typeface="Arial" panose="020B0604020202020204" pitchFamily="34" charset="0"/>
              </a:rPr>
              <a:t>:</a:t>
            </a:r>
          </a:p>
          <a:p>
            <a:pPr marL="0" indent="0">
              <a:buNone/>
            </a:pPr>
            <a:r>
              <a:rPr lang="pt-BR" sz="1600" dirty="0">
                <a:latin typeface="Arial" panose="020B0604020202020204" pitchFamily="34" charset="0"/>
                <a:cs typeface="Arial" panose="020B0604020202020204" pitchFamily="34" charset="0"/>
              </a:rPr>
              <a:t>a) </a:t>
            </a:r>
            <a:r>
              <a:rPr lang="pt-BR" sz="1600" b="1" dirty="0">
                <a:latin typeface="Arial" panose="020B0604020202020204" pitchFamily="34" charset="0"/>
                <a:cs typeface="Arial" panose="020B0604020202020204" pitchFamily="34" charset="0"/>
              </a:rPr>
              <a:t>à implementação, acompanhamento e resultados dos programas, projetos e ações dos órgãos e entidades públicas</a:t>
            </a:r>
            <a:r>
              <a:rPr lang="pt-BR" sz="1600" dirty="0">
                <a:latin typeface="Arial" panose="020B0604020202020204" pitchFamily="34" charset="0"/>
                <a:cs typeface="Arial" panose="020B0604020202020204" pitchFamily="34" charset="0"/>
              </a:rPr>
              <a:t>, bem como metas e indicadores propostos;</a:t>
            </a:r>
          </a:p>
          <a:p>
            <a:pPr marL="0" indent="0">
              <a:buNone/>
            </a:pPr>
            <a:r>
              <a:rPr lang="pt-BR" sz="1600" dirty="0">
                <a:latin typeface="Arial" panose="020B0604020202020204" pitchFamily="34" charset="0"/>
                <a:cs typeface="Arial" panose="020B0604020202020204" pitchFamily="34" charset="0"/>
              </a:rPr>
              <a:t>b) </a:t>
            </a:r>
            <a:r>
              <a:rPr lang="pt-BR" sz="1600" b="1" dirty="0">
                <a:latin typeface="Arial" panose="020B0604020202020204" pitchFamily="34" charset="0"/>
                <a:cs typeface="Arial" panose="020B0604020202020204" pitchFamily="34" charset="0"/>
              </a:rPr>
              <a:t>ao resultado de inspeções, auditorias, prestações e tomadas de contas </a:t>
            </a:r>
            <a:r>
              <a:rPr lang="pt-BR" sz="1600" dirty="0">
                <a:latin typeface="Arial" panose="020B0604020202020204" pitchFamily="34" charset="0"/>
                <a:cs typeface="Arial" panose="020B0604020202020204" pitchFamily="34" charset="0"/>
              </a:rPr>
              <a:t>realizadas pelos órgãos de controle interno e externo, incluindo prestações de contas relativas a exercícios anteriores</a:t>
            </a:r>
            <a:r>
              <a:rPr lang="pt-BR" sz="1600" dirty="0" smtClean="0">
                <a:latin typeface="Arial" panose="020B0604020202020204" pitchFamily="34" charset="0"/>
                <a:cs typeface="Arial" panose="020B0604020202020204" pitchFamily="34" charset="0"/>
              </a:rPr>
              <a:t>.</a:t>
            </a:r>
          </a:p>
          <a:p>
            <a:pPr marL="0" indent="0">
              <a:buNone/>
            </a:pPr>
            <a:endParaRPr lang="pt-BR" sz="1900" dirty="0" smtClean="0">
              <a:latin typeface="Arial" panose="020B0604020202020204" pitchFamily="34" charset="0"/>
              <a:cs typeface="Arial" panose="020B0604020202020204" pitchFamily="34" charset="0"/>
            </a:endParaRPr>
          </a:p>
          <a:p>
            <a:pPr marL="0" indent="0">
              <a:buNone/>
            </a:pPr>
            <a:endParaRPr lang="pt-BR" sz="1600" dirty="0">
              <a:latin typeface="Arial" panose="020B0604020202020204" pitchFamily="34" charset="0"/>
              <a:cs typeface="Arial" panose="020B0604020202020204" pitchFamily="34" charset="0"/>
            </a:endParaRPr>
          </a:p>
          <a:p>
            <a:endParaRPr lang="pt-BR" dirty="0"/>
          </a:p>
        </p:txBody>
      </p:sp>
    </p:spTree>
    <p:extLst>
      <p:ext uri="{BB962C8B-B14F-4D97-AF65-F5344CB8AC3E}">
        <p14:creationId xmlns:p14="http://schemas.microsoft.com/office/powerpoint/2010/main" val="2940019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572071"/>
            <a:ext cx="7886700" cy="1128737"/>
          </a:xfrm>
        </p:spPr>
        <p:txBody>
          <a:bodyPr>
            <a:normAutofit/>
          </a:bodyPr>
          <a:lstStyle/>
          <a:p>
            <a:r>
              <a:rPr lang="pt-BR" sz="1600" b="1" dirty="0">
                <a:latin typeface="Arial" panose="020B0604020202020204" pitchFamily="34" charset="0"/>
                <a:cs typeface="Arial" panose="020B0604020202020204" pitchFamily="34" charset="0"/>
              </a:rPr>
              <a:t>Art. </a:t>
            </a:r>
            <a:r>
              <a:rPr lang="pt-BR" sz="1600" b="1" dirty="0" smtClean="0">
                <a:latin typeface="Arial" panose="020B0604020202020204" pitchFamily="34" charset="0"/>
                <a:cs typeface="Arial" panose="020B0604020202020204" pitchFamily="34" charset="0"/>
              </a:rPr>
              <a:t>8º - </a:t>
            </a:r>
            <a:r>
              <a:rPr lang="pt-BR" sz="1600" b="1" dirty="0">
                <a:latin typeface="Arial" panose="020B0604020202020204" pitchFamily="34" charset="0"/>
                <a:cs typeface="Arial" panose="020B0604020202020204" pitchFamily="34" charset="0"/>
              </a:rPr>
              <a:t>É dever dos órgãos e entidades públicas promover, independentemente de requerimentos, a divulgação em local de fácil acesso</a:t>
            </a:r>
            <a:r>
              <a:rPr lang="pt-BR" sz="1600" dirty="0">
                <a:latin typeface="Arial" panose="020B0604020202020204" pitchFamily="34" charset="0"/>
                <a:cs typeface="Arial" panose="020B0604020202020204" pitchFamily="34" charset="0"/>
              </a:rPr>
              <a:t>, </a:t>
            </a:r>
            <a:r>
              <a:rPr lang="pt-BR" sz="1600" b="1" dirty="0">
                <a:latin typeface="Arial" panose="020B0604020202020204" pitchFamily="34" charset="0"/>
                <a:cs typeface="Arial" panose="020B0604020202020204" pitchFamily="34" charset="0"/>
              </a:rPr>
              <a:t>no âmbito de suas competências, de informações de interesse coletivo ou geral por eles produzidas ou custodiadas.</a:t>
            </a:r>
          </a:p>
        </p:txBody>
      </p:sp>
      <p:sp>
        <p:nvSpPr>
          <p:cNvPr id="3" name="Espaço Reservado para Conteúdo 2"/>
          <p:cNvSpPr>
            <a:spLocks noGrp="1"/>
          </p:cNvSpPr>
          <p:nvPr>
            <p:ph idx="1"/>
          </p:nvPr>
        </p:nvSpPr>
        <p:spPr>
          <a:xfrm>
            <a:off x="628650" y="1700808"/>
            <a:ext cx="7886700" cy="4752528"/>
          </a:xfrm>
        </p:spPr>
        <p:txBody>
          <a:bodyPr>
            <a:normAutofit/>
          </a:bodyPr>
          <a:lstStyle/>
          <a:p>
            <a:pPr marL="0" indent="0">
              <a:buNone/>
            </a:pPr>
            <a:r>
              <a:rPr lang="pt-BR" sz="1600" b="1" dirty="0">
                <a:latin typeface="Arial" panose="020B0604020202020204" pitchFamily="34" charset="0"/>
                <a:cs typeface="Arial" panose="020B0604020202020204" pitchFamily="34" charset="0"/>
              </a:rPr>
              <a:t>§ </a:t>
            </a:r>
            <a:r>
              <a:rPr lang="pt-BR" sz="1600" b="1" dirty="0" smtClean="0">
                <a:latin typeface="Arial" panose="020B0604020202020204" pitchFamily="34" charset="0"/>
                <a:cs typeface="Arial" panose="020B0604020202020204" pitchFamily="34" charset="0"/>
              </a:rPr>
              <a:t>1º - </a:t>
            </a:r>
            <a:r>
              <a:rPr lang="pt-BR" sz="1600" dirty="0">
                <a:latin typeface="Arial" panose="020B0604020202020204" pitchFamily="34" charset="0"/>
                <a:cs typeface="Arial" panose="020B0604020202020204" pitchFamily="34" charset="0"/>
              </a:rPr>
              <a:t>Na </a:t>
            </a:r>
            <a:r>
              <a:rPr lang="pt-BR" sz="1600" b="1" dirty="0">
                <a:latin typeface="Arial" panose="020B0604020202020204" pitchFamily="34" charset="0"/>
                <a:cs typeface="Arial" panose="020B0604020202020204" pitchFamily="34" charset="0"/>
              </a:rPr>
              <a:t>divulgação das informações </a:t>
            </a:r>
            <a:r>
              <a:rPr lang="pt-BR" sz="1600" dirty="0">
                <a:latin typeface="Arial" panose="020B0604020202020204" pitchFamily="34" charset="0"/>
                <a:cs typeface="Arial" panose="020B0604020202020204" pitchFamily="34" charset="0"/>
              </a:rPr>
              <a:t>a que se refere o </a:t>
            </a:r>
            <a:r>
              <a:rPr lang="pt-BR" sz="1600" b="1" dirty="0">
                <a:latin typeface="Arial" panose="020B0604020202020204" pitchFamily="34" charset="0"/>
                <a:cs typeface="Arial" panose="020B0604020202020204" pitchFamily="34" charset="0"/>
              </a:rPr>
              <a:t>caput, </a:t>
            </a:r>
            <a:r>
              <a:rPr lang="pt-BR" sz="1600" dirty="0">
                <a:latin typeface="Arial" panose="020B0604020202020204" pitchFamily="34" charset="0"/>
                <a:cs typeface="Arial" panose="020B0604020202020204" pitchFamily="34" charset="0"/>
              </a:rPr>
              <a:t>deverão constar, no mínimo:</a:t>
            </a:r>
          </a:p>
          <a:p>
            <a:pPr marL="0" indent="0">
              <a:buNone/>
            </a:pPr>
            <a:r>
              <a:rPr lang="pt-BR" sz="1600" dirty="0">
                <a:latin typeface="Arial" panose="020B0604020202020204" pitchFamily="34" charset="0"/>
                <a:cs typeface="Arial" panose="020B0604020202020204" pitchFamily="34" charset="0"/>
              </a:rPr>
              <a:t>I - </a:t>
            </a:r>
            <a:r>
              <a:rPr lang="pt-BR" sz="1600" b="1" dirty="0">
                <a:latin typeface="Arial" panose="020B0604020202020204" pitchFamily="34" charset="0"/>
                <a:cs typeface="Arial" panose="020B0604020202020204" pitchFamily="34" charset="0"/>
              </a:rPr>
              <a:t>registro das competências e estrutura organizacional</a:t>
            </a:r>
            <a:r>
              <a:rPr lang="pt-BR" sz="1600" dirty="0">
                <a:latin typeface="Arial" panose="020B0604020202020204" pitchFamily="34" charset="0"/>
                <a:cs typeface="Arial" panose="020B0604020202020204" pitchFamily="34" charset="0"/>
              </a:rPr>
              <a:t>, endereços e telefones das respectivas unidades e horários de atendimento ao público;</a:t>
            </a:r>
          </a:p>
          <a:p>
            <a:pPr marL="0" indent="0">
              <a:buNone/>
            </a:pPr>
            <a:r>
              <a:rPr lang="pt-BR" sz="1600" dirty="0">
                <a:latin typeface="Arial" panose="020B0604020202020204" pitchFamily="34" charset="0"/>
                <a:cs typeface="Arial" panose="020B0604020202020204" pitchFamily="34" charset="0"/>
              </a:rPr>
              <a:t>II - </a:t>
            </a:r>
            <a:r>
              <a:rPr lang="pt-BR" sz="1600" b="1" dirty="0">
                <a:latin typeface="Arial" panose="020B0604020202020204" pitchFamily="34" charset="0"/>
                <a:cs typeface="Arial" panose="020B0604020202020204" pitchFamily="34" charset="0"/>
              </a:rPr>
              <a:t>registros de quaisquer repasses ou transferências de recursos financeiros</a:t>
            </a:r>
            <a:r>
              <a:rPr lang="pt-BR" sz="1600" dirty="0">
                <a:latin typeface="Arial" panose="020B0604020202020204" pitchFamily="34" charset="0"/>
                <a:cs typeface="Arial" panose="020B0604020202020204" pitchFamily="34" charset="0"/>
              </a:rPr>
              <a:t>;</a:t>
            </a:r>
          </a:p>
          <a:p>
            <a:pPr marL="0" indent="0">
              <a:buNone/>
            </a:pPr>
            <a:r>
              <a:rPr lang="pt-BR" sz="1600" dirty="0">
                <a:latin typeface="Arial" panose="020B0604020202020204" pitchFamily="34" charset="0"/>
                <a:cs typeface="Arial" panose="020B0604020202020204" pitchFamily="34" charset="0"/>
              </a:rPr>
              <a:t>III - </a:t>
            </a:r>
            <a:r>
              <a:rPr lang="pt-BR" sz="1600" b="1" dirty="0">
                <a:latin typeface="Arial" panose="020B0604020202020204" pitchFamily="34" charset="0"/>
                <a:cs typeface="Arial" panose="020B0604020202020204" pitchFamily="34" charset="0"/>
              </a:rPr>
              <a:t>registros das despesas</a:t>
            </a:r>
            <a:r>
              <a:rPr lang="pt-BR" sz="1600" dirty="0">
                <a:latin typeface="Arial" panose="020B0604020202020204" pitchFamily="34" charset="0"/>
                <a:cs typeface="Arial" panose="020B0604020202020204" pitchFamily="34" charset="0"/>
              </a:rPr>
              <a:t>;</a:t>
            </a:r>
          </a:p>
          <a:p>
            <a:pPr marL="0" indent="0">
              <a:buNone/>
            </a:pPr>
            <a:r>
              <a:rPr lang="pt-BR" sz="1600" dirty="0">
                <a:latin typeface="Arial" panose="020B0604020202020204" pitchFamily="34" charset="0"/>
                <a:cs typeface="Arial" panose="020B0604020202020204" pitchFamily="34" charset="0"/>
              </a:rPr>
              <a:t>IV - </a:t>
            </a:r>
            <a:r>
              <a:rPr lang="pt-BR" sz="1600" b="1" dirty="0">
                <a:latin typeface="Arial" panose="020B0604020202020204" pitchFamily="34" charset="0"/>
                <a:cs typeface="Arial" panose="020B0604020202020204" pitchFamily="34" charset="0"/>
              </a:rPr>
              <a:t>informações concernentes a procedimentos licitatórios</a:t>
            </a:r>
            <a:r>
              <a:rPr lang="pt-BR" sz="1600" dirty="0">
                <a:latin typeface="Arial" panose="020B0604020202020204" pitchFamily="34" charset="0"/>
                <a:cs typeface="Arial" panose="020B0604020202020204" pitchFamily="34" charset="0"/>
              </a:rPr>
              <a:t>, inclusive os respectivos editais e resultados, bem como a todos os contratos celebrados;</a:t>
            </a:r>
          </a:p>
          <a:p>
            <a:pPr marL="0" indent="0">
              <a:buNone/>
            </a:pPr>
            <a:r>
              <a:rPr lang="pt-BR" sz="1600" dirty="0">
                <a:latin typeface="Arial" panose="020B0604020202020204" pitchFamily="34" charset="0"/>
                <a:cs typeface="Arial" panose="020B0604020202020204" pitchFamily="34" charset="0"/>
              </a:rPr>
              <a:t>V - </a:t>
            </a:r>
            <a:r>
              <a:rPr lang="pt-BR" sz="1600" b="1" dirty="0">
                <a:latin typeface="Arial" panose="020B0604020202020204" pitchFamily="34" charset="0"/>
                <a:cs typeface="Arial" panose="020B0604020202020204" pitchFamily="34" charset="0"/>
              </a:rPr>
              <a:t>dados gerais para o acompanhamento de programas, ações, projetos e obras de órgãos e entidades</a:t>
            </a:r>
            <a:r>
              <a:rPr lang="pt-BR" sz="1600" dirty="0">
                <a:latin typeface="Arial" panose="020B0604020202020204" pitchFamily="34" charset="0"/>
                <a:cs typeface="Arial" panose="020B0604020202020204" pitchFamily="34" charset="0"/>
              </a:rPr>
              <a:t>; e</a:t>
            </a:r>
          </a:p>
          <a:p>
            <a:pPr marL="0" indent="0">
              <a:buNone/>
            </a:pPr>
            <a:r>
              <a:rPr lang="pt-BR" sz="1600" dirty="0">
                <a:latin typeface="Arial" panose="020B0604020202020204" pitchFamily="34" charset="0"/>
                <a:cs typeface="Arial" panose="020B0604020202020204" pitchFamily="34" charset="0"/>
              </a:rPr>
              <a:t>VI - respostas a perguntas mais frequentes da sociedade</a:t>
            </a:r>
            <a:r>
              <a:rPr lang="pt-BR" sz="1600" dirty="0" smtClean="0">
                <a:latin typeface="Arial" panose="020B0604020202020204" pitchFamily="34" charset="0"/>
                <a:cs typeface="Arial" panose="020B0604020202020204" pitchFamily="34" charset="0"/>
              </a:rPr>
              <a:t>. </a:t>
            </a:r>
            <a:r>
              <a:rPr lang="pt-BR" sz="1600" b="1" dirty="0" smtClean="0">
                <a:latin typeface="Arial" panose="020B0604020202020204" pitchFamily="34" charset="0"/>
                <a:cs typeface="Arial" panose="020B0604020202020204" pitchFamily="34" charset="0"/>
              </a:rPr>
              <a:t>(FAC)</a:t>
            </a:r>
            <a:endParaRPr lang="pt-BR" sz="1600" b="1" dirty="0">
              <a:latin typeface="Arial" panose="020B0604020202020204" pitchFamily="34" charset="0"/>
              <a:cs typeface="Arial" panose="020B0604020202020204" pitchFamily="34" charset="0"/>
            </a:endParaRPr>
          </a:p>
          <a:p>
            <a:pPr marL="0" indent="0">
              <a:buNone/>
            </a:pPr>
            <a:r>
              <a:rPr lang="pt-BR" sz="1600" b="1" dirty="0">
                <a:latin typeface="Arial" panose="020B0604020202020204" pitchFamily="34" charset="0"/>
                <a:cs typeface="Arial" panose="020B0604020202020204" pitchFamily="34" charset="0"/>
              </a:rPr>
              <a:t>§ </a:t>
            </a:r>
            <a:r>
              <a:rPr lang="pt-BR" sz="1600" b="1" dirty="0" smtClean="0">
                <a:latin typeface="Arial" panose="020B0604020202020204" pitchFamily="34" charset="0"/>
                <a:cs typeface="Arial" panose="020B0604020202020204" pitchFamily="34" charset="0"/>
              </a:rPr>
              <a:t>2º - </a:t>
            </a:r>
            <a:r>
              <a:rPr lang="pt-BR" sz="1600" dirty="0">
                <a:latin typeface="Arial" panose="020B0604020202020204" pitchFamily="34" charset="0"/>
                <a:cs typeface="Arial" panose="020B0604020202020204" pitchFamily="34" charset="0"/>
              </a:rPr>
              <a:t>Para cumprimento do disposto no </a:t>
            </a:r>
            <a:r>
              <a:rPr lang="pt-BR" sz="1600" b="1" dirty="0">
                <a:latin typeface="Arial" panose="020B0604020202020204" pitchFamily="34" charset="0"/>
                <a:cs typeface="Arial" panose="020B0604020202020204" pitchFamily="34" charset="0"/>
              </a:rPr>
              <a:t>caput, </a:t>
            </a:r>
            <a:r>
              <a:rPr lang="pt-BR" sz="1600" dirty="0">
                <a:latin typeface="Arial" panose="020B0604020202020204" pitchFamily="34" charset="0"/>
                <a:cs typeface="Arial" panose="020B0604020202020204" pitchFamily="34" charset="0"/>
              </a:rPr>
              <a:t>os órgãos e entidades públicas </a:t>
            </a:r>
            <a:r>
              <a:rPr lang="pt-BR" sz="1600" b="1" dirty="0">
                <a:latin typeface="Arial" panose="020B0604020202020204" pitchFamily="34" charset="0"/>
                <a:cs typeface="Arial" panose="020B0604020202020204" pitchFamily="34" charset="0"/>
              </a:rPr>
              <a:t>deverão utilizar todos os meios e instrumentos legítimos de que dispuserem</a:t>
            </a:r>
            <a:r>
              <a:rPr lang="pt-BR" sz="1600" dirty="0">
                <a:latin typeface="Arial" panose="020B0604020202020204" pitchFamily="34" charset="0"/>
                <a:cs typeface="Arial" panose="020B0604020202020204" pitchFamily="34" charset="0"/>
              </a:rPr>
              <a:t>, sendo </a:t>
            </a:r>
            <a:r>
              <a:rPr lang="pt-BR" sz="1600" b="1" dirty="0">
                <a:latin typeface="Arial" panose="020B0604020202020204" pitchFamily="34" charset="0"/>
                <a:cs typeface="Arial" panose="020B0604020202020204" pitchFamily="34" charset="0"/>
              </a:rPr>
              <a:t>obrigatória a divulgação em sítios oficiais </a:t>
            </a:r>
            <a:r>
              <a:rPr lang="pt-BR" sz="1600" dirty="0">
                <a:latin typeface="Arial" panose="020B0604020202020204" pitchFamily="34" charset="0"/>
                <a:cs typeface="Arial" panose="020B0604020202020204" pitchFamily="34" charset="0"/>
              </a:rPr>
              <a:t>da rede mundial de computadores </a:t>
            </a:r>
            <a:r>
              <a:rPr lang="pt-BR" sz="1600" b="1" dirty="0">
                <a:latin typeface="Arial" panose="020B0604020202020204" pitchFamily="34" charset="0"/>
                <a:cs typeface="Arial" panose="020B0604020202020204" pitchFamily="34" charset="0"/>
              </a:rPr>
              <a:t>(internet</a:t>
            </a:r>
            <a:r>
              <a:rPr lang="pt-BR" sz="1600" b="1" dirty="0" smtClean="0">
                <a:latin typeface="Arial" panose="020B0604020202020204" pitchFamily="34" charset="0"/>
                <a:cs typeface="Arial" panose="020B0604020202020204" pitchFamily="34" charset="0"/>
              </a:rPr>
              <a:t>).</a:t>
            </a:r>
            <a:endParaRPr lang="pt-BR"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037980"/>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4943</TotalTime>
  <Words>1813</Words>
  <Application>Microsoft Office PowerPoint</Application>
  <PresentationFormat>Apresentação na tela (4:3)</PresentationFormat>
  <Paragraphs>168</Paragraphs>
  <Slides>22</Slides>
  <Notes>3</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22</vt:i4>
      </vt:variant>
    </vt:vector>
  </HeadingPairs>
  <TitlesOfParts>
    <vt:vector size="30" baseType="lpstr">
      <vt:lpstr>Arial</vt:lpstr>
      <vt:lpstr>Arial Black</vt:lpstr>
      <vt:lpstr>Calibri</vt:lpstr>
      <vt:lpstr>Calibri Light</vt:lpstr>
      <vt:lpstr>DejaVu Sans</vt:lpstr>
      <vt:lpstr>Open Sans</vt:lpstr>
      <vt:lpstr>Verdana</vt:lpstr>
      <vt:lpstr>Tema do Office</vt:lpstr>
      <vt:lpstr>Apresentação do PowerPoint</vt:lpstr>
      <vt:lpstr>Apresentação do PowerPoint</vt:lpstr>
      <vt:lpstr>Constituição Federal </vt:lpstr>
      <vt:lpstr>Apresentação do PowerPoint</vt:lpstr>
      <vt:lpstr>Apresentação do PowerPoint</vt:lpstr>
      <vt:lpstr>Apresentação do PowerPoint</vt:lpstr>
      <vt:lpstr> Art. 5º - É dever do Estado garantir o direito de acesso à informação, que será franqueada, mediante procedimentos objetivos e ágeis, de forma transparente, clara e em linguagem de fácil compreensão.</vt:lpstr>
      <vt:lpstr>Art. 7º - O acesso à informação de que trata esta Lei compreende, entre outros, os direitos de obter:</vt:lpstr>
      <vt:lpstr>Art. 8º - É dever dos órgãos e entidades públicas promover, independentemente de requerimentos, a divulgação em local de fácil acesso, no âmbito de suas competências, de informações de interesse coletivo ou geral por eles produzidas ou custodiadas.</vt:lpstr>
      <vt:lpstr>§ 3º - Os sítios de que trata o § 2º deverão, na forma de regulamento, atender, entre outros, aos seguintes requisitos: </vt:lpstr>
      <vt:lpstr>Art. 9º - O acesso a informações públicas será assegurado mediante:</vt:lpstr>
      <vt:lpstr>   Constituição da República Federativa do Brasil de 1988.  </vt:lpstr>
      <vt:lpstr>   Lei nº 14.345, de 24 de maio de 2022. </vt:lpstr>
      <vt:lpstr>Portal Modelo 3</vt:lpstr>
      <vt:lpstr>Portal Modelo 3</vt:lpstr>
      <vt:lpstr>Portal Modelo 3</vt:lpstr>
      <vt:lpstr>Portal Modelo 3</vt:lpstr>
      <vt:lpstr>Portal Modelo 3</vt:lpstr>
      <vt:lpstr> Índice de Transparência  Índice de transparência do poder legislativo, criado para classificar e avaliar as Casas Legislativas por sua adesão à Lei da Transparência e à Lei de Acesso à Informação.</vt:lpstr>
      <vt:lpstr>Apresentação do PowerPoint</vt:lpstr>
      <vt:lpstr>Apresentação do PowerPoint</vt:lpstr>
      <vt:lpstr>Apresentação do PowerPoint</vt:lpstr>
    </vt:vector>
  </TitlesOfParts>
  <Company>Senado Federal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Eleonora Stanziona Viggiano</dc:creator>
  <cp:lastModifiedBy>Jose Bonifacio  de Góis Júnior</cp:lastModifiedBy>
  <cp:revision>352</cp:revision>
  <cp:lastPrinted>2016-11-09T19:47:05Z</cp:lastPrinted>
  <dcterms:created xsi:type="dcterms:W3CDTF">2011-08-24T19:48:25Z</dcterms:created>
  <dcterms:modified xsi:type="dcterms:W3CDTF">2023-02-09T23:32:25Z</dcterms:modified>
</cp:coreProperties>
</file>